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  <p:sldMasterId id="2147483787" r:id="rId5"/>
    <p:sldMasterId id="2147483794" r:id="rId6"/>
  </p:sldMasterIdLst>
  <p:notesMasterIdLst>
    <p:notesMasterId r:id="rId23"/>
  </p:notesMasterIdLst>
  <p:sldIdLst>
    <p:sldId id="256" r:id="rId7"/>
    <p:sldId id="364" r:id="rId8"/>
    <p:sldId id="794" r:id="rId9"/>
    <p:sldId id="337" r:id="rId10"/>
    <p:sldId id="306" r:id="rId11"/>
    <p:sldId id="795" r:id="rId12"/>
    <p:sldId id="796" r:id="rId13"/>
    <p:sldId id="352" r:id="rId14"/>
    <p:sldId id="356" r:id="rId15"/>
    <p:sldId id="357" r:id="rId16"/>
    <p:sldId id="797" r:id="rId17"/>
    <p:sldId id="354" r:id="rId18"/>
    <p:sldId id="348" r:id="rId19"/>
    <p:sldId id="360" r:id="rId20"/>
    <p:sldId id="363" r:id="rId21"/>
    <p:sldId id="334" r:id="rId22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1F"/>
    <a:srgbClr val="FAF507"/>
    <a:srgbClr val="FCD3C1"/>
    <a:srgbClr val="0F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7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192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9CDF4A-31FA-48AD-A5B5-47A7D6AC9196}" type="datetimeFigureOut">
              <a:rPr lang="en-GB"/>
              <a:pPr>
                <a:defRPr/>
              </a:pPr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5FF385-783A-43BF-AE84-24D6319B44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2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21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6" descr="RESTART_logo only.jpg">
            <a:extLst>
              <a:ext uri="{FF2B5EF4-FFF2-40B4-BE49-F238E27FC236}">
                <a16:creationId xmlns:a16="http://schemas.microsoft.com/office/drawing/2014/main" id="{FAC8F802-0FE4-064A-82DF-80A3AD19A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7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6" descr="RESTART_logo only.jpg">
            <a:extLst>
              <a:ext uri="{FF2B5EF4-FFF2-40B4-BE49-F238E27FC236}">
                <a16:creationId xmlns:a16="http://schemas.microsoft.com/office/drawing/2014/main" id="{921FAAB0-3270-F54C-8E82-E7567FAEE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4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65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45069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557213" indent="-214313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6CB49C5-0D80-1245-8250-297A72EEE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91584"/>
            <a:ext cx="1620180" cy="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45069" cy="85725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D289747-108F-754D-BD61-11CCB118F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91584"/>
            <a:ext cx="1620180" cy="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4506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6DC6DC9-2E63-404A-9435-B8AEF5F0D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91584"/>
            <a:ext cx="1620180" cy="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45069" cy="85725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928E7F3-E3F7-C74F-B9CE-04CBC0F90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91584"/>
            <a:ext cx="1620180" cy="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889B848-A764-6A46-B75A-D513BD9E4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91584"/>
            <a:ext cx="1620180" cy="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2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99075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557213" indent="-214313"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 marL="857250" indent="-171450"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3pPr>
            <a:lvl4pPr marL="1200150" indent="-171450"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4pPr>
            <a:lvl5pPr marL="1543050" indent="-171450"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20957F1-C0D4-2740-AE28-93D72E0CF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1319"/>
          <a:stretch/>
        </p:blipFill>
        <p:spPr>
          <a:xfrm>
            <a:off x="7091975" y="205979"/>
            <a:ext cx="15951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5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99075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50">
                <a:solidFill>
                  <a:srgbClr val="FFFFFF"/>
                </a:solidFill>
              </a:defRPr>
            </a:lvl4pPr>
            <a:lvl5pPr>
              <a:defRPr sz="1350">
                <a:solidFill>
                  <a:srgbClr val="FFFFF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26520BA-A3C8-6244-89A4-67DFA8418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1319"/>
          <a:stretch/>
        </p:blipFill>
        <p:spPr>
          <a:xfrm>
            <a:off x="7091975" y="205979"/>
            <a:ext cx="15951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6" descr="RESTART_logo only.jpg">
            <a:extLst>
              <a:ext uri="{FF2B5EF4-FFF2-40B4-BE49-F238E27FC236}">
                <a16:creationId xmlns:a16="http://schemas.microsoft.com/office/drawing/2014/main" id="{EE36555A-91ED-1443-8970-E5838971E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7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99075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50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500">
                <a:solidFill>
                  <a:srgbClr val="FFFFFF"/>
                </a:solidFill>
              </a:defRPr>
            </a:lvl2pPr>
            <a:lvl3pPr>
              <a:defRPr sz="135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90F68E4-24A2-3144-A544-584D85A65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1319"/>
          <a:stretch/>
        </p:blipFill>
        <p:spPr>
          <a:xfrm>
            <a:off x="7091975" y="205979"/>
            <a:ext cx="15951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6599075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E6229E9-C001-1D4E-A7F2-48BF9C446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1319"/>
          <a:stretch/>
        </p:blipFill>
        <p:spPr>
          <a:xfrm>
            <a:off x="7091975" y="205979"/>
            <a:ext cx="15951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3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72947B-B866-8642-88B6-06282C8B6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1319"/>
          <a:stretch/>
        </p:blipFill>
        <p:spPr>
          <a:xfrm>
            <a:off x="7091975" y="205979"/>
            <a:ext cx="15951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0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17504F10-FCB9-434F-97FB-EC00CB3CA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652" y="3759882"/>
            <a:ext cx="6264696" cy="8778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9FE632DE-D87E-A042-A311-446958EA2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6" y="465516"/>
            <a:ext cx="2104538" cy="3377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979069-831E-BD4E-A923-C391EBD9D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11511"/>
            <a:ext cx="1566173" cy="4184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951449-806C-5449-A6D0-566607EE14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3958" y="376071"/>
            <a:ext cx="1029520" cy="498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D69D4-42C6-834D-9333-82F543B7E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418" t="41886" r="50528" b="50355"/>
          <a:stretch/>
        </p:blipFill>
        <p:spPr bwMode="auto">
          <a:xfrm>
            <a:off x="5281105" y="376071"/>
            <a:ext cx="2909297" cy="521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D0CA5F4-3BDC-D441-BCAF-8DC531E39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14415" r="7536" b="14306"/>
          <a:stretch/>
        </p:blipFill>
        <p:spPr>
          <a:xfrm>
            <a:off x="1455899" y="860555"/>
            <a:ext cx="6264696" cy="2812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7DD3C-C743-444D-BF66-88503CE387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52" y="322065"/>
            <a:ext cx="447199" cy="5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9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6" name="Picture 6" descr="RESTART_logo only.jpg">
            <a:extLst>
              <a:ext uri="{FF2B5EF4-FFF2-40B4-BE49-F238E27FC236}">
                <a16:creationId xmlns:a16="http://schemas.microsoft.com/office/drawing/2014/main" id="{E2148166-52C1-BB40-A199-4564DB6E1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4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6" descr="RESTART_logo only.jpg">
            <a:extLst>
              <a:ext uri="{FF2B5EF4-FFF2-40B4-BE49-F238E27FC236}">
                <a16:creationId xmlns:a16="http://schemas.microsoft.com/office/drawing/2014/main" id="{B3660E50-7B14-A142-A3F0-794CC4199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175745" cy="857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Picture 6" descr="RESTART_logo only.jpg">
            <a:extLst>
              <a:ext uri="{FF2B5EF4-FFF2-40B4-BE49-F238E27FC236}">
                <a16:creationId xmlns:a16="http://schemas.microsoft.com/office/drawing/2014/main" id="{9446826B-0BD5-984A-86F4-848C4524D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9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START_logo only.jpg">
            <a:extLst>
              <a:ext uri="{FF2B5EF4-FFF2-40B4-BE49-F238E27FC236}">
                <a16:creationId xmlns:a16="http://schemas.microsoft.com/office/drawing/2014/main" id="{AC246F96-E994-E443-9752-5F0C9D245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6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6" descr="RESTART_logo only.jpg">
            <a:extLst>
              <a:ext uri="{FF2B5EF4-FFF2-40B4-BE49-F238E27FC236}">
                <a16:creationId xmlns:a16="http://schemas.microsoft.com/office/drawing/2014/main" id="{91F31803-0278-9E4C-9349-C9E974C62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3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7574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RESTART_logo only.jpg">
            <a:extLst>
              <a:ext uri="{FF2B5EF4-FFF2-40B4-BE49-F238E27FC236}">
                <a16:creationId xmlns:a16="http://schemas.microsoft.com/office/drawing/2014/main" id="{A0D66136-DBC2-6C4F-9E48-D6A85EB40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979"/>
            <a:ext cx="1036868" cy="8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9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05979"/>
            <a:ext cx="677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6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05979"/>
            <a:ext cx="677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89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FF00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205979"/>
            <a:ext cx="62305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4677984"/>
            <a:ext cx="82089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A6EBB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tarttri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d.york.ac.uk/prospero/display_record.php?ID=CRD4202124613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C4A-BB94-8244-BDFE-F3811CB2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9622"/>
            <a:ext cx="9144000" cy="1584176"/>
          </a:xfrm>
        </p:spPr>
        <p:txBody>
          <a:bodyPr>
            <a:normAutofit/>
          </a:bodyPr>
          <a:lstStyle/>
          <a:p>
            <a:r>
              <a:rPr lang="en-GB" sz="2400" dirty="0"/>
              <a:t>Effects of antiplatelet therapy after stroke due to </a:t>
            </a:r>
            <a:br>
              <a:rPr lang="en-GB" sz="2400" dirty="0"/>
            </a:br>
            <a:r>
              <a:rPr lang="en-GB" sz="2400" dirty="0"/>
              <a:t>intracerebral haemorrhage (ICH): extended follow-up of the</a:t>
            </a:r>
            <a:br>
              <a:rPr lang="en-GB" sz="2400" dirty="0"/>
            </a:br>
            <a:r>
              <a:rPr lang="en-GB" sz="2400" u="sng" dirty="0" err="1"/>
              <a:t>RE</a:t>
            </a:r>
            <a:r>
              <a:rPr lang="en-GB" sz="2400" dirty="0" err="1"/>
              <a:t>start</a:t>
            </a:r>
            <a:r>
              <a:rPr lang="en-GB" sz="2400" dirty="0"/>
              <a:t> or </a:t>
            </a:r>
            <a:r>
              <a:rPr lang="en-GB" sz="2400" u="sng" dirty="0" err="1"/>
              <a:t>ST</a:t>
            </a:r>
            <a:r>
              <a:rPr lang="en-GB" sz="2400" dirty="0" err="1"/>
              <a:t>op</a:t>
            </a:r>
            <a:r>
              <a:rPr lang="en-GB" sz="2400" dirty="0"/>
              <a:t> </a:t>
            </a:r>
            <a:r>
              <a:rPr lang="en-GB" sz="2400" u="sng" dirty="0" err="1"/>
              <a:t>A</a:t>
            </a:r>
            <a:r>
              <a:rPr lang="en-GB" sz="2400" dirty="0" err="1"/>
              <a:t>ntithrombotics</a:t>
            </a:r>
            <a:r>
              <a:rPr lang="en-GB" sz="2400" dirty="0"/>
              <a:t> </a:t>
            </a:r>
            <a:r>
              <a:rPr lang="en-GB" sz="2400" u="sng" dirty="0"/>
              <a:t>R</a:t>
            </a:r>
            <a:r>
              <a:rPr lang="en-GB" sz="2400" dirty="0"/>
              <a:t>andomised </a:t>
            </a:r>
            <a:r>
              <a:rPr lang="en-GB" sz="2400" u="sng" dirty="0"/>
              <a:t>T</a:t>
            </a:r>
            <a:r>
              <a:rPr lang="en-GB" sz="2400" dirty="0"/>
              <a:t>rial</a:t>
            </a:r>
            <a:br>
              <a:rPr lang="en-GB" sz="2400" dirty="0"/>
            </a:br>
            <a:r>
              <a:rPr lang="en-GB" sz="2400" dirty="0"/>
              <a:t>(RESTART)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4AC30-AD40-AB48-BA9B-9B63A2091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RESTART Collaboration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D929C-4D6F-0F40-AF05-6F22FA2E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www.RESTARTtrial.org</a:t>
            </a:r>
            <a:endParaRPr lang="en-GB" i="1" u="sng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6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ICH (primary) overall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Extended follow-up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Main results vs. 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701" y="1631157"/>
            <a:ext cx="3998079" cy="29634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1157"/>
            <a:ext cx="3957836" cy="29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ICH (primary) sub-groups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9" name="Picture 8" descr="Table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158" r="3269" b="1158"/>
          <a:stretch/>
        </p:blipFill>
        <p:spPr bwMode="auto">
          <a:xfrm>
            <a:off x="539551" y="874978"/>
            <a:ext cx="5103477" cy="3785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90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57311"/>
              </p:ext>
            </p:extLst>
          </p:nvPr>
        </p:nvGraphicFramePr>
        <p:xfrm>
          <a:off x="457200" y="1200150"/>
          <a:ext cx="8230868" cy="2707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8856">
                  <a:extLst>
                    <a:ext uri="{9D8B030D-6E8A-4147-A177-3AD203B41FA5}">
                      <a16:colId xmlns:a16="http://schemas.microsoft.com/office/drawing/2014/main" val="584698311"/>
                    </a:ext>
                  </a:extLst>
                </a:gridCol>
                <a:gridCol w="1806006">
                  <a:extLst>
                    <a:ext uri="{9D8B030D-6E8A-4147-A177-3AD203B41FA5}">
                      <a16:colId xmlns:a16="http://schemas.microsoft.com/office/drawing/2014/main" val="1911672009"/>
                    </a:ext>
                  </a:extLst>
                </a:gridCol>
                <a:gridCol w="1806006">
                  <a:extLst>
                    <a:ext uri="{9D8B030D-6E8A-4147-A177-3AD203B41FA5}">
                      <a16:colId xmlns:a16="http://schemas.microsoft.com/office/drawing/2014/main" val="1824744921"/>
                    </a:ext>
                  </a:extLst>
                </a:gridCol>
              </a:tblGrid>
              <a:tr h="461171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951" marR="2095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(n=269)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08368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</a:txBody>
                  <a:tcPr marL="161508" marR="1615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007307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Recurrent symptomatic intracerebral haemorrhage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(8%)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(9%)</a:t>
                      </a:r>
                    </a:p>
                  </a:txBody>
                  <a:tcPr marL="161508" marR="161508"/>
                </a:tc>
                <a:extLst>
                  <a:ext uri="{0D108BD9-81ED-4DB2-BD59-A6C34878D82A}">
                    <a16:rowId xmlns:a16="http://schemas.microsoft.com/office/drawing/2014/main" val="2741585742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(selected outcomes shown)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/>
                </a:tc>
                <a:extLst>
                  <a:ext uri="{0D108BD9-81ED-4DB2-BD59-A6C34878D82A}">
                    <a16:rowId xmlns:a16="http://schemas.microsoft.com/office/drawing/2014/main" val="1795337141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 intracranial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haemorrhage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(2%)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(2%)</a:t>
                      </a:r>
                    </a:p>
                  </a:txBody>
                  <a:tcPr marL="161508" marR="161508"/>
                </a:tc>
                <a:extLst>
                  <a:ext uri="{0D108BD9-81ED-4DB2-BD59-A6C34878D82A}">
                    <a16:rowId xmlns:a16="http://schemas.microsoft.com/office/drawing/2014/main" val="1174955045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Major </a:t>
                      </a:r>
                      <a:r>
                        <a:rPr lang="en-GB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extracranial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haemorrhage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(2%)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161508" marR="161508"/>
                </a:tc>
                <a:extLst>
                  <a:ext uri="{0D108BD9-81ED-4DB2-BD59-A6C34878D82A}">
                    <a16:rowId xmlns:a16="http://schemas.microsoft.com/office/drawing/2014/main" val="823716426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Ischaemic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stroke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(10%)</a:t>
                      </a:r>
                    </a:p>
                  </a:txBody>
                  <a:tcPr marL="161508" marR="1615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(15%)</a:t>
                      </a:r>
                    </a:p>
                  </a:txBody>
                  <a:tcPr marL="161508" marR="161508"/>
                </a:tc>
                <a:extLst>
                  <a:ext uri="{0D108BD9-81ED-4DB2-BD59-A6C34878D82A}">
                    <a16:rowId xmlns:a16="http://schemas.microsoft.com/office/drawing/2014/main" val="2680147893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Myocardial infarction</a:t>
                      </a:r>
                    </a:p>
                  </a:txBody>
                  <a:tcPr marL="161508" marR="161508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(4%)</a:t>
                      </a:r>
                    </a:p>
                  </a:txBody>
                  <a:tcPr marL="161508" marR="161508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(4%)</a:t>
                      </a:r>
                    </a:p>
                  </a:txBody>
                  <a:tcPr marL="161508" marR="161508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4998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95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composite outcomes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95530"/>
              </p:ext>
            </p:extLst>
          </p:nvPr>
        </p:nvGraphicFramePr>
        <p:xfrm>
          <a:off x="457200" y="1200150"/>
          <a:ext cx="8229600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58469831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1167200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2474492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12896478"/>
                    </a:ext>
                  </a:extLst>
                </a:gridCol>
                <a:gridCol w="730424">
                  <a:extLst>
                    <a:ext uri="{9D8B030D-6E8A-4147-A177-3AD203B41FA5}">
                      <a16:colId xmlns:a16="http://schemas.microsoft.com/office/drawing/2014/main" val="1909134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HR (95%CI)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20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haemorrhagic events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1·07 (0·65–1·76)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0·793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00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occlusive vascular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1·09 (0·75–1·59)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0·642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8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major haemorrhagic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vaso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-occlusive events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1·08 (0·79–1·47)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1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vascular events (specified in protocol)*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0·79 (0·58–1·08)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0·141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5504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311" y="4335074"/>
            <a:ext cx="8062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* defined by the Antithrombotic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Trialists</a:t>
            </a:r>
            <a:r>
              <a:rPr lang="en-GB" sz="1400" i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’ Collaboration 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(ATT)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0314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Secondary outcome: ATT-defined serious vascular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Extended follow-up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Main results vs. 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31157"/>
            <a:ext cx="4004414" cy="2988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83" y="1611363"/>
            <a:ext cx="4073817" cy="30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6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Promising directions of effect, but no significant effects of antiplatelet therapy</a:t>
            </a:r>
          </a:p>
          <a:p>
            <a:pPr lvl="1"/>
            <a:r>
              <a:rPr lang="en-GB" sz="1400" dirty="0"/>
              <a:t>on the risk of recurrent ICH with antiplatelet therapy (HR 0·87, 95%CI 0·49–1·55; p=0·639)</a:t>
            </a:r>
          </a:p>
          <a:p>
            <a:pPr lvl="1"/>
            <a:r>
              <a:rPr lang="en-GB" sz="1400" dirty="0"/>
              <a:t>on the risk of all serious vascular events (HR 0·79, 95%CI 0·58–1·08; p=0·141)</a:t>
            </a:r>
          </a:p>
          <a:p>
            <a:r>
              <a:rPr lang="en-GB" sz="1800" dirty="0"/>
              <a:t>Consistent with effects shown by the Antithrombotic </a:t>
            </a:r>
            <a:r>
              <a:rPr lang="en-GB" sz="1800" dirty="0" err="1"/>
              <a:t>Trialists</a:t>
            </a:r>
            <a:r>
              <a:rPr lang="en-GB" sz="1800" dirty="0"/>
              <a:t> Collaboration</a:t>
            </a:r>
          </a:p>
          <a:p>
            <a:r>
              <a:rPr lang="en-GB" sz="1800" dirty="0"/>
              <a:t>RESTART was a small, pilot phase trial in the United Kingdom</a:t>
            </a:r>
          </a:p>
          <a:p>
            <a:r>
              <a:rPr lang="en-GB" sz="1800" dirty="0"/>
              <a:t>Ongoing RCTs (RESTART-Fr &amp; STATICH) are smaller than RESTART</a:t>
            </a:r>
          </a:p>
          <a:p>
            <a:r>
              <a:rPr lang="en-GB" sz="1800" dirty="0"/>
              <a:t>Collaborative IPDMA planned,* but unlikely to be definitive</a:t>
            </a:r>
          </a:p>
          <a:p>
            <a:r>
              <a:rPr lang="en-GB" sz="1800" dirty="0"/>
              <a:t>A definitive trial of ~4,000 patients is needed (ASPIRING NCT04522102) to address overall effects, sub-groups, </a:t>
            </a:r>
            <a:r>
              <a:rPr lang="en-GB" sz="1800" dirty="0" err="1"/>
              <a:t>timecourse</a:t>
            </a:r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4125913" algn="l"/>
              </a:tabLst>
            </a:pPr>
            <a:r>
              <a:rPr lang="en-GB" dirty="0"/>
              <a:t>* </a:t>
            </a:r>
            <a:r>
              <a:rPr lang="en-GB" dirty="0">
                <a:hlinkClick r:id="rId2"/>
              </a:rPr>
              <a:t>www.crd.york.ac.uk/prospero/display_record.php?ID=CRD42021246133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12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6CF2-2DE7-9944-A333-83EDC268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</a:t>
            </a:r>
            <a:r>
              <a:rPr lang="en-GB" dirty="0"/>
              <a:t>to everyone who helped…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441B-4AA1-6345-8FFE-22A4BA461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864"/>
              </a:spcBef>
            </a:pPr>
            <a:r>
              <a:rPr lang="en-GB" b="1" dirty="0"/>
              <a:t>Participants, relatives, and carers</a:t>
            </a:r>
          </a:p>
          <a:p>
            <a:pPr>
              <a:spcBef>
                <a:spcPts val="864"/>
              </a:spcBef>
            </a:pPr>
            <a:r>
              <a:rPr lang="en-GB" b="1" dirty="0"/>
              <a:t>Collaborators:</a:t>
            </a:r>
            <a:r>
              <a:rPr lang="en-GB" dirty="0"/>
              <a:t> at 122 hospitals in the UK</a:t>
            </a:r>
            <a:endParaRPr lang="en-GB" b="1" dirty="0"/>
          </a:p>
          <a:p>
            <a:pPr>
              <a:spcBef>
                <a:spcPts val="864"/>
              </a:spcBef>
            </a:pPr>
            <a:r>
              <a:rPr lang="en-GB" b="1" dirty="0"/>
              <a:t>Writing group: </a:t>
            </a:r>
            <a:r>
              <a:rPr lang="en-GB" dirty="0"/>
              <a:t>R Al-Shahi Salman (chief investigator), MS Dennis, PAG Sandercock, CLM Sudlow, JM Wardlaw, WN Whiteley, GD Murray, J Stephen, A Rodriguez, S Lewis, DJ </a:t>
            </a:r>
            <a:r>
              <a:rPr lang="en-GB" dirty="0" err="1"/>
              <a:t>Werring</a:t>
            </a:r>
            <a:r>
              <a:rPr lang="en-GB" dirty="0"/>
              <a:t>, and PM White</a:t>
            </a:r>
            <a:endParaRPr lang="en-GB" b="1" dirty="0"/>
          </a:p>
          <a:p>
            <a:pPr>
              <a:spcBef>
                <a:spcPts val="864"/>
              </a:spcBef>
            </a:pPr>
            <a:r>
              <a:rPr lang="en-GB" b="1" dirty="0"/>
              <a:t>Trial management group:</a:t>
            </a:r>
            <a:r>
              <a:rPr lang="en-GB" dirty="0"/>
              <a:t> K Innes (senior trial manager); L Dinsmore (imaging manager); J </a:t>
            </a:r>
            <a:r>
              <a:rPr lang="en-GB" dirty="0" err="1"/>
              <a:t>Drever</a:t>
            </a:r>
            <a:r>
              <a:rPr lang="en-GB" dirty="0"/>
              <a:t> (data manager); C Williams (centre coordinator); D Perry, C McGill, D Buchanan, A Walker, A Hutchison, C Matthews (database programmers); R Fraser, A McGrath, A Deary, R Anderson, A Maxwell, P Walker, K </a:t>
            </a:r>
            <a:r>
              <a:rPr lang="en-GB" dirty="0" err="1"/>
              <a:t>Covil</a:t>
            </a:r>
            <a:r>
              <a:rPr lang="en-GB" dirty="0"/>
              <a:t>, K Stewart (trial support officers); J Stephen, C Holm Hansen, R Parker, A Rodriguez, R Lee, S Lewis (unmasked independent statisticians)</a:t>
            </a:r>
            <a:endParaRPr lang="en-GB" b="1" dirty="0"/>
          </a:p>
          <a:p>
            <a:pPr>
              <a:spcBef>
                <a:spcPts val="864"/>
              </a:spcBef>
            </a:pPr>
            <a:r>
              <a:rPr lang="en-GB" b="1" dirty="0"/>
              <a:t>Trial steering committee: </a:t>
            </a:r>
            <a:r>
              <a:rPr lang="en-GB" i="1" dirty="0"/>
              <a:t>Independent members: </a:t>
            </a:r>
            <a:r>
              <a:rPr lang="en-GB" dirty="0"/>
              <a:t>C Baigent (chair), J Carrie (patient–public representative), D </a:t>
            </a:r>
            <a:r>
              <a:rPr lang="en-GB" dirty="0" err="1"/>
              <a:t>Lasserson</a:t>
            </a:r>
            <a:r>
              <a:rPr lang="en-GB" dirty="0"/>
              <a:t>, F Sullivan. </a:t>
            </a:r>
            <a:r>
              <a:rPr lang="en-GB" i="1" dirty="0"/>
              <a:t>Others:</a:t>
            </a:r>
            <a:r>
              <a:rPr lang="en-GB" dirty="0"/>
              <a:t> R Al-Shahi Salman, MS Dennis, GD Murray, DE Newby, PAG Sandercock, CLM Sudlow, WN Whiteley, N Sprigg, DJ Werring, PM White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4AC801-CE87-534D-A8CF-261CC7328B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864"/>
              </a:spcBef>
            </a:pPr>
            <a:r>
              <a:rPr lang="en-GB" b="1" dirty="0"/>
              <a:t>Data monitoring committee: </a:t>
            </a:r>
            <a:r>
              <a:rPr lang="en-GB" dirty="0"/>
              <a:t>J Bamford (chair), J Armitage, J Emberson, GJE Rinkel, G Lowe</a:t>
            </a:r>
          </a:p>
          <a:p>
            <a:pPr>
              <a:spcBef>
                <a:spcPts val="864"/>
              </a:spcBef>
            </a:pPr>
            <a:r>
              <a:rPr lang="en-GB" b="1" dirty="0"/>
              <a:t>Outcome event adjudicators:</a:t>
            </a:r>
            <a:r>
              <a:rPr lang="en-GB" dirty="0"/>
              <a:t> WN Whiteley, MR Macleod &amp; TJ Moullaali (internal); T Gattringer (external)</a:t>
            </a:r>
          </a:p>
          <a:p>
            <a:pPr>
              <a:spcBef>
                <a:spcPts val="864"/>
              </a:spcBef>
            </a:pPr>
            <a:r>
              <a:rPr lang="en-GB" b="1" dirty="0"/>
              <a:t>Systematic Management, Archiving and Reviewing of Trial Images Service (SMARTIS):</a:t>
            </a:r>
            <a:r>
              <a:rPr lang="en-GB" dirty="0"/>
              <a:t> JM Wardlaw (director), J Palmer, E </a:t>
            </a:r>
            <a:r>
              <a:rPr lang="en-GB" dirty="0" err="1"/>
              <a:t>Sakka</a:t>
            </a:r>
            <a:r>
              <a:rPr lang="en-GB" dirty="0"/>
              <a:t>, J Adil-Smith</a:t>
            </a:r>
          </a:p>
          <a:p>
            <a:pPr>
              <a:spcBef>
                <a:spcPts val="864"/>
              </a:spcBef>
            </a:pPr>
            <a:r>
              <a:rPr lang="en-GB" b="1" dirty="0"/>
              <a:t>Brain imaging assessors:</a:t>
            </a:r>
            <a:r>
              <a:rPr lang="en-GB" dirty="0"/>
              <a:t> PM White, DP Minks, D Mitra, P Bhatnagar, JC du Plessis, Y Joshi</a:t>
            </a:r>
          </a:p>
          <a:p>
            <a:pPr>
              <a:spcBef>
                <a:spcPts val="864"/>
              </a:spcBef>
            </a:pPr>
            <a:r>
              <a:rPr lang="en-GB" b="1" dirty="0"/>
              <a:t>Funder: </a:t>
            </a:r>
            <a:r>
              <a:rPr lang="en-GB" dirty="0"/>
              <a:t>British Heart Foundation (S Amoils)</a:t>
            </a:r>
          </a:p>
          <a:p>
            <a:pPr>
              <a:spcBef>
                <a:spcPts val="864"/>
              </a:spcBef>
            </a:pPr>
            <a:r>
              <a:rPr lang="en-GB" b="1" dirty="0"/>
              <a:t>Sponsor:</a:t>
            </a:r>
            <a:r>
              <a:rPr lang="en-GB" dirty="0"/>
              <a:t> ACCORD (J Rojas)</a:t>
            </a:r>
          </a:p>
          <a:p>
            <a:pPr>
              <a:spcBef>
                <a:spcPts val="864"/>
              </a:spcBef>
            </a:pPr>
            <a:r>
              <a:rPr lang="en-GB" b="1" dirty="0"/>
              <a:t>Clinical research networks: </a:t>
            </a:r>
            <a:r>
              <a:rPr lang="en-GB" dirty="0"/>
              <a:t>NIHR clinical research network, NRS Scottish Stroke Research Network, SINAPSE collaboration</a:t>
            </a:r>
          </a:p>
          <a:p>
            <a:pPr>
              <a:spcBef>
                <a:spcPts val="864"/>
              </a:spcBef>
            </a:pPr>
            <a:r>
              <a:rPr lang="en-GB" b="1" dirty="0"/>
              <a:t>Clinical trials unit: </a:t>
            </a:r>
            <a:r>
              <a:rPr lang="en-GB" dirty="0"/>
              <a:t>Edinburgh Clinical Trials Unit</a:t>
            </a:r>
          </a:p>
          <a:p>
            <a:pPr>
              <a:spcBef>
                <a:spcPts val="864"/>
              </a:spcBef>
            </a:pPr>
            <a:r>
              <a:rPr lang="en-GB" b="1" dirty="0"/>
              <a:t>TICH-2 trial team:</a:t>
            </a:r>
            <a:r>
              <a:rPr lang="en-GB" dirty="0"/>
              <a:t> co-enrolment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72ECF1-3135-6941-A0D2-41C6C70F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4659982"/>
            <a:ext cx="41764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u="sng" dirty="0">
                <a:latin typeface="Arial"/>
                <a:ea typeface="ＭＳ Ｐゴシック" charset="0"/>
                <a:cs typeface="Arial"/>
              </a:rPr>
              <a:t>www.RESTARTtrial.org</a:t>
            </a:r>
          </a:p>
        </p:txBody>
      </p:sp>
    </p:spTree>
    <p:extLst>
      <p:ext uri="{BB962C8B-B14F-4D97-AF65-F5344CB8AC3E}">
        <p14:creationId xmlns:p14="http://schemas.microsoft.com/office/powerpoint/2010/main" val="8421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32946" y="51470"/>
            <a:ext cx="118752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03232" cy="1141635"/>
          </a:xfrm>
        </p:spPr>
        <p:txBody>
          <a:bodyPr/>
          <a:lstStyle/>
          <a:p>
            <a:r>
              <a:rPr lang="en-GB" sz="2400" dirty="0"/>
              <a:t>Intracerebral haemorrhage (ICH) is associated with an increased risk of arterial ischaemic events*: pooled analysis of 4 population-based cohorts</a:t>
            </a:r>
          </a:p>
        </p:txBody>
      </p:sp>
      <p:pic>
        <p:nvPicPr>
          <p:cNvPr id="1026" name="Picture 2" descr="https://cdn.jamanetwork.com/ama/content_public/journal/neur/0/noi210018f3_1619662803.91259.png?Expires=1625297273&amp;Signature=0PmLPL0JhWxyBAnw7C5voc7SkgnyMNC0N5X1pXpcbtwoq1rebRjaFOxFEG05FRfEb1e44FJDQ~p0bAkbkyPrlS4RjcVXVYE8sBvmBACyJdSXLhdb0FHkPsHcAsBdVwFYY8h2DpJ10OyOBv5olmNkutLmXl-SRNoJk8RVIU0mpjlQj~I11GHuED9OQkept-amT1kfncjkOZBhHmOf0RBHj2WGo98Jspd4tUBvoxfLyqqk0ZdmzF4JnhyykBll2y63QVrwf0xj9wAsW8sGnokTDAqa4AWkhXxwXvzB7LDZSM1RzqgeZMONTW7ihXt~~x668cvTjO4swCGmiDfChkxxnQ__&amp;Key-Pair-Id=APKAIE5G5CRDK6RD3P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1" y="1491630"/>
            <a:ext cx="79852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1378971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i="1" dirty="0"/>
              <a:t>Ischaemic stroke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1378971"/>
            <a:ext cx="2582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i="1" dirty="0"/>
              <a:t>Myocardial infarction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311" y="4335074"/>
            <a:ext cx="8062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* adjusted for age, sex, race/ethnicity, vascular comorbidities, and antithrombotic medications</a:t>
            </a:r>
            <a:endParaRPr lang="en-GB" sz="14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D2919-9F50-8240-9DFA-51C91C8E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4677984"/>
            <a:ext cx="8219255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302895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JAMA </a:t>
            </a:r>
            <a:r>
              <a:rPr lang="en-GB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Neurol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2021;78:809-16</a:t>
            </a:r>
          </a:p>
        </p:txBody>
      </p:sp>
    </p:spTree>
    <p:extLst>
      <p:ext uri="{BB962C8B-B14F-4D97-AF65-F5344CB8AC3E}">
        <p14:creationId xmlns:p14="http://schemas.microsoft.com/office/powerpoint/2010/main" val="27678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CBA5-9A93-5448-A7C3-886A1BC69681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410D0C-7944-9641-A8E0-2F607BB5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63272" cy="857250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/>
              <a:t>Major vascular events are common after any ICH: pooled analysis of 2 population-based UK cohorts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4EA29E-4AAD-AC4A-B1A5-466C0BAD4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56832"/>
              </p:ext>
            </p:extLst>
          </p:nvPr>
        </p:nvGraphicFramePr>
        <p:xfrm>
          <a:off x="539553" y="1192965"/>
          <a:ext cx="8147247" cy="3160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val="559353235"/>
                    </a:ext>
                  </a:extLst>
                </a:gridCol>
                <a:gridCol w="1366290">
                  <a:extLst>
                    <a:ext uri="{9D8B030D-6E8A-4147-A177-3AD203B41FA5}">
                      <a16:colId xmlns:a16="http://schemas.microsoft.com/office/drawing/2014/main" val="3902652334"/>
                    </a:ext>
                  </a:extLst>
                </a:gridCol>
                <a:gridCol w="1518271">
                  <a:extLst>
                    <a:ext uri="{9D8B030D-6E8A-4147-A177-3AD203B41FA5}">
                      <a16:colId xmlns:a16="http://schemas.microsoft.com/office/drawing/2014/main" val="3903305542"/>
                    </a:ext>
                  </a:extLst>
                </a:gridCol>
                <a:gridCol w="1518271">
                  <a:extLst>
                    <a:ext uri="{9D8B030D-6E8A-4147-A177-3AD203B41FA5}">
                      <a16:colId xmlns:a16="http://schemas.microsoft.com/office/drawing/2014/main" val="1239668544"/>
                    </a:ext>
                  </a:extLst>
                </a:gridCol>
              </a:tblGrid>
              <a:tr h="765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7950" algn="l"/>
                          <a:tab pos="19812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ICH sub-group (by presence of atrial fibrillation [AF] or occlusive vascular disease)</a:t>
                      </a: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rate of outcomes, % per year (95% CI)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80786"/>
                  </a:ext>
                </a:extLst>
              </a:tr>
              <a:tr h="765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7950" algn="l"/>
                          <a:tab pos="198120" algn="l"/>
                        </a:tabLs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21335" algn="r"/>
                        </a:tabLs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Recurrent ICH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19430" algn="r"/>
                        </a:tabLs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Ischaemic stroke</a:t>
                      </a:r>
                      <a:endParaRPr lang="en-GB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25145" algn="r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ajor vascular event</a:t>
                      </a: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062683"/>
                  </a:ext>
                </a:extLst>
              </a:tr>
              <a:tr h="407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7950" algn="l"/>
                          <a:tab pos="19812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AF or occlusive vascular disease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	   (1.3-6.7)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  	(0.1-5.5)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	 (2.7-12.9)</a:t>
                      </a:r>
                    </a:p>
                  </a:txBody>
                  <a:tcPr marL="14176" marR="14176" marT="14176" marB="1417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185648"/>
                  </a:ext>
                </a:extLst>
              </a:tr>
              <a:tr h="407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7950" algn="l"/>
                          <a:tab pos="19812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AF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 	(1.3-10.3)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	 (3.4-15.1)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	(6.3-20.4)</a:t>
                      </a:r>
                    </a:p>
                  </a:txBody>
                  <a:tcPr marL="14176" marR="14176" marT="14176" marB="141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6867"/>
                  </a:ext>
                </a:extLst>
              </a:tr>
              <a:tr h="407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950" algn="l"/>
                          <a:tab pos="198120" algn="l"/>
                        </a:tabLst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Co-morbid occlusive vascular disease, no AF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	 (1.4-10.6)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  	(0.3-3.8)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 	(6.9-15.3)</a:t>
                      </a:r>
                    </a:p>
                  </a:txBody>
                  <a:tcPr marL="14176" marR="14176" marT="14176" marB="1417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18970"/>
                  </a:ext>
                </a:extLst>
              </a:tr>
              <a:tr h="407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7950" algn="l"/>
                          <a:tab pos="198120" algn="l"/>
                        </a:tabLs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Co-morbid occlusive vascular disease and AF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	 (1.4-12.4)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 	(2.5-12.6)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176" marR="14176" marT="14176" marB="1417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889000" algn="r"/>
                          <a:tab pos="1952625" algn="r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	 (9.0-41.7)</a:t>
                      </a:r>
                    </a:p>
                  </a:txBody>
                  <a:tcPr marL="14176" marR="14176" marT="14176" marB="1417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547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F4D2919-9F50-8240-9DFA-51C91C8E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4677984"/>
            <a:ext cx="8219255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tabLst>
                <a:tab pos="302895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Lancet Neurology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ＭＳ Ｐゴシック" charset="0"/>
                <a:cs typeface="Arial"/>
              </a:rPr>
              <a:t>2021;20:437-47</a:t>
            </a:r>
          </a:p>
        </p:txBody>
      </p:sp>
    </p:spTree>
    <p:extLst>
      <p:ext uri="{BB962C8B-B14F-4D97-AF65-F5344CB8AC3E}">
        <p14:creationId xmlns:p14="http://schemas.microsoft.com/office/powerpoint/2010/main" val="226079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462F50-F256-E54C-8698-0D8E1E1EB69C}"/>
              </a:ext>
            </a:extLst>
          </p:cNvPr>
          <p:cNvCxnSpPr>
            <a:cxnSpLocks/>
          </p:cNvCxnSpPr>
          <p:nvPr/>
        </p:nvCxnSpPr>
        <p:spPr bwMode="auto">
          <a:xfrm>
            <a:off x="2128788" y="3091929"/>
            <a:ext cx="4908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B652B4E-79B7-254B-811D-D2D0F5B096DB}"/>
              </a:ext>
            </a:extLst>
          </p:cNvPr>
          <p:cNvSpPr/>
          <p:nvPr/>
        </p:nvSpPr>
        <p:spPr bwMode="auto">
          <a:xfrm>
            <a:off x="3356967" y="2299841"/>
            <a:ext cx="2448272" cy="415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Randomisation (central)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4A21F-1C53-8842-974B-C3CB89CAE177}"/>
              </a:ext>
            </a:extLst>
          </p:cNvPr>
          <p:cNvSpPr/>
          <p:nvPr/>
        </p:nvSpPr>
        <p:spPr bwMode="auto">
          <a:xfrm>
            <a:off x="620663" y="3307953"/>
            <a:ext cx="3087241" cy="414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 START antiplatelet therapy*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ACD16D-5D79-B848-839C-EC50664D628B}"/>
              </a:ext>
            </a:extLst>
          </p:cNvPr>
          <p:cNvCxnSpPr>
            <a:cxnSpLocks/>
          </p:cNvCxnSpPr>
          <p:nvPr/>
        </p:nvCxnSpPr>
        <p:spPr bwMode="auto">
          <a:xfrm>
            <a:off x="4583063" y="2731889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79BF00A-20C6-D448-8D95-D5C95C83526D}"/>
              </a:ext>
            </a:extLst>
          </p:cNvPr>
          <p:cNvSpPr/>
          <p:nvPr/>
        </p:nvSpPr>
        <p:spPr bwMode="auto">
          <a:xfrm>
            <a:off x="4310392" y="2853142"/>
            <a:ext cx="558877" cy="52681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B98CF-5DAF-0741-AF83-DB4573F035FE}"/>
              </a:ext>
            </a:extLst>
          </p:cNvPr>
          <p:cNvCxnSpPr>
            <a:cxnSpLocks/>
          </p:cNvCxnSpPr>
          <p:nvPr/>
        </p:nvCxnSpPr>
        <p:spPr bwMode="auto">
          <a:xfrm>
            <a:off x="7037338" y="3091929"/>
            <a:ext cx="0" cy="21602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3534B-2231-A143-A288-4091E92E3C9E}"/>
              </a:ext>
            </a:extLst>
          </p:cNvPr>
          <p:cNvSpPr/>
          <p:nvPr/>
        </p:nvSpPr>
        <p:spPr bwMode="auto">
          <a:xfrm>
            <a:off x="2996928" y="1669480"/>
            <a:ext cx="3168352" cy="414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MRI before randomisation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C1BF7-145F-084D-8BAB-F6D34B91EBA3}"/>
              </a:ext>
            </a:extLst>
          </p:cNvPr>
          <p:cNvSpPr/>
          <p:nvPr/>
        </p:nvSpPr>
        <p:spPr bwMode="auto">
          <a:xfrm>
            <a:off x="620662" y="3956025"/>
            <a:ext cx="7911777" cy="415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(central, masked) for vascular events, death,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adherence, BP control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ADBF7D-9451-3443-9B99-11CB19E97AF4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1241" y="1419622"/>
            <a:ext cx="1822" cy="24985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0ED1246-1C8A-C343-B425-41EB524E9F37}"/>
              </a:ext>
            </a:extLst>
          </p:cNvPr>
          <p:cNvSpPr/>
          <p:nvPr/>
        </p:nvSpPr>
        <p:spPr bwMode="auto">
          <a:xfrm>
            <a:off x="2060960" y="211609"/>
            <a:ext cx="5040560" cy="1208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537 adults ≥18y, taking antithrombotic (antiplatelet or anticoagulant) therapy for the prevention of occlusive vascular disease at ICH onset, who discontinued antithrombotic therapy, and survived ≥24h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EE07D6-9410-E04C-8449-962A5313AA2E}"/>
              </a:ext>
            </a:extLst>
          </p:cNvPr>
          <p:cNvCxnSpPr>
            <a:cxnSpLocks/>
          </p:cNvCxnSpPr>
          <p:nvPr/>
        </p:nvCxnSpPr>
        <p:spPr bwMode="auto">
          <a:xfrm>
            <a:off x="2133550" y="3091929"/>
            <a:ext cx="0" cy="21602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C83EA1-DCA0-A445-BA0B-8C9B1BD53495}"/>
              </a:ext>
            </a:extLst>
          </p:cNvPr>
          <p:cNvCxnSpPr>
            <a:cxnSpLocks/>
          </p:cNvCxnSpPr>
          <p:nvPr/>
        </p:nvCxnSpPr>
        <p:spPr bwMode="auto">
          <a:xfrm>
            <a:off x="4581475" y="2083817"/>
            <a:ext cx="0" cy="21602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B53607-54B8-DD4A-9313-0DB2E86CCB07}"/>
              </a:ext>
            </a:extLst>
          </p:cNvPr>
          <p:cNvCxnSpPr>
            <a:cxnSpLocks/>
          </p:cNvCxnSpPr>
          <p:nvPr/>
        </p:nvCxnSpPr>
        <p:spPr bwMode="auto">
          <a:xfrm>
            <a:off x="7036755" y="3667993"/>
            <a:ext cx="0" cy="288032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6DD233-0326-4B4D-BD67-48423C0378A2}"/>
              </a:ext>
            </a:extLst>
          </p:cNvPr>
          <p:cNvCxnSpPr>
            <a:cxnSpLocks/>
          </p:cNvCxnSpPr>
          <p:nvPr/>
        </p:nvCxnSpPr>
        <p:spPr bwMode="auto">
          <a:xfrm>
            <a:off x="2132967" y="3731171"/>
            <a:ext cx="0" cy="22485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FB4A3C2-5735-024D-BB97-A12243FF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4659982"/>
            <a:ext cx="842493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* Aspirin or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clopidogrel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or dipyridamole (open, no placebo) 	                   ISRCTN71907627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5165D-5979-FD4A-B5BB-39FD188A67E7}"/>
              </a:ext>
            </a:extLst>
          </p:cNvPr>
          <p:cNvSpPr/>
          <p:nvPr/>
        </p:nvSpPr>
        <p:spPr bwMode="auto">
          <a:xfrm>
            <a:off x="5508105" y="3307953"/>
            <a:ext cx="3024336" cy="414337"/>
          </a:xfrm>
          <a:prstGeom prst="rect">
            <a:avLst/>
          </a:prstGeom>
          <a:solidFill>
            <a:srgbClr val="FCD3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AVOID antiplatelet therapy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52CC5E-9E2A-754C-AA5A-E4D8D5423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4" y="211609"/>
            <a:ext cx="1042458" cy="1532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477326-F044-8D44-B6AA-B8EAB45F59EA}"/>
              </a:ext>
            </a:extLst>
          </p:cNvPr>
          <p:cNvSpPr txBox="1"/>
          <p:nvPr/>
        </p:nvSpPr>
        <p:spPr>
          <a:xfrm>
            <a:off x="242061" y="1790695"/>
            <a:ext cx="116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122 hospitals in the UK</a:t>
            </a:r>
          </a:p>
        </p:txBody>
      </p:sp>
    </p:spTree>
    <p:extLst>
      <p:ext uri="{BB962C8B-B14F-4D97-AF65-F5344CB8AC3E}">
        <p14:creationId xmlns:p14="http://schemas.microsoft.com/office/powerpoint/2010/main" val="154351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Antiplatelet therapy seemed safe and possibly beneficial in RESTART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4EC52-272B-3944-9BD4-0607DA46FA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58419" y="1221600"/>
            <a:ext cx="3240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36460" y="1430655"/>
            <a:ext cx="7613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5496" y="1118874"/>
            <a:ext cx="4680520" cy="3541108"/>
            <a:chOff x="251520" y="1118874"/>
            <a:chExt cx="4680520" cy="3541108"/>
          </a:xfrm>
        </p:grpSpPr>
        <p:pic>
          <p:nvPicPr>
            <p:cNvPr id="6" name="Picture 5" descr="A picture containing screenshot, text&#10;&#10;Description automatically generated">
              <a:extLst>
                <a:ext uri="{FF2B5EF4-FFF2-40B4-BE49-F238E27FC236}">
                  <a16:creationId xmlns:a16="http://schemas.microsoft.com/office/drawing/2014/main" id="{EF75DE3A-34DA-C949-969B-459234D9D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1118874"/>
              <a:ext cx="4362722" cy="354110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71600" y="4038703"/>
              <a:ext cx="344013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anchor="ctr">
              <a:spAutoFit/>
            </a:bodyPr>
            <a:lstStyle/>
            <a:p>
              <a:pPr algn="ctr"/>
              <a:r>
                <a:rPr lang="en-GB" sz="1000" dirty="0"/>
                <a:t>Follow-up time (y): median 2·0y, 99·3% complete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9592" y="1196949"/>
              <a:ext cx="40324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Start vs. avoid antiplatelet therapy</a:t>
              </a:r>
            </a:p>
            <a:p>
              <a:r>
                <a:rPr lang="en-GB" sz="1600" dirty="0"/>
                <a:t>Adjusted HR 0·51 (0·25</a:t>
              </a:r>
              <a:r>
                <a:rPr lang="en-GB" sz="1600" dirty="0">
                  <a:cs typeface="Arial" panose="020B0604020202020204" pitchFamily="34" charset="0"/>
                </a:rPr>
                <a:t>–</a:t>
              </a:r>
              <a:r>
                <a:rPr lang="en-GB" sz="1600" dirty="0"/>
                <a:t>1·03): p=0·060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3272666"/>
              <a:ext cx="2434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719138" algn="r"/>
                  <a:tab pos="808038" algn="l"/>
                  <a:tab pos="1795463" algn="l"/>
                </a:tabLst>
              </a:pPr>
              <a:r>
                <a:rPr lang="en-GB" sz="1050" b="1" dirty="0">
                  <a:solidFill>
                    <a:srgbClr val="C00000"/>
                  </a:solidFill>
                </a:rPr>
                <a:t>	Avoid:</a:t>
              </a:r>
              <a:r>
                <a:rPr lang="en-GB" sz="1050" dirty="0">
                  <a:solidFill>
                    <a:srgbClr val="C00000"/>
                  </a:solidFill>
                </a:rPr>
                <a:t> n=23/268 (8·6%)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44" y="3579862"/>
              <a:ext cx="2434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719138" algn="r"/>
                  <a:tab pos="808038" algn="l"/>
                  <a:tab pos="1795463" algn="l"/>
                </a:tabLst>
              </a:pPr>
              <a:r>
                <a:rPr lang="en-GB" sz="1050" b="1" dirty="0">
                  <a:solidFill>
                    <a:srgbClr val="0F15FF"/>
                  </a:solidFill>
                </a:rPr>
                <a:t>	Start:</a:t>
              </a:r>
              <a:r>
                <a:rPr lang="en-GB" sz="1050" dirty="0">
                  <a:solidFill>
                    <a:srgbClr val="0F15FF"/>
                  </a:solidFill>
                </a:rPr>
                <a:t>  n=12/268 (4·5%)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B66BF-1D87-A041-906F-6F0F750F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296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Lancet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2019;393:2613-23 &amp;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Lancet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Neurol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2019;18:643-52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27984" y="1149592"/>
            <a:ext cx="4680520" cy="3510390"/>
            <a:chOff x="251521" y="1119809"/>
            <a:chExt cx="4680520" cy="35103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119809"/>
              <a:ext cx="4680520" cy="351039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971600" y="4014269"/>
              <a:ext cx="344013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anchor="ctr">
              <a:spAutoFit/>
            </a:bodyPr>
            <a:lstStyle/>
            <a:p>
              <a:pPr algn="ctr"/>
              <a:r>
                <a:rPr lang="en-GB" sz="1000" dirty="0"/>
                <a:t>Follow-up time (y): median 2·0y, 99·3% complete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9592" y="1196949"/>
              <a:ext cx="40324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Start vs. avoid antiplatelet therapy</a:t>
              </a:r>
            </a:p>
            <a:p>
              <a:r>
                <a:rPr lang="en-GB" sz="1600" dirty="0"/>
                <a:t>Adjusted HR 0·65 (0·44</a:t>
              </a:r>
              <a:r>
                <a:rPr lang="en-GB" sz="1600" dirty="0">
                  <a:cs typeface="Arial" panose="020B0604020202020204" pitchFamily="34" charset="0"/>
                </a:rPr>
                <a:t>–0</a:t>
              </a:r>
              <a:r>
                <a:rPr lang="en-GB" sz="1600" dirty="0"/>
                <a:t>·95): p=0·025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97788" y="2571750"/>
              <a:ext cx="2434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719138" algn="r"/>
                  <a:tab pos="808038" algn="l"/>
                  <a:tab pos="1795463" algn="l"/>
                </a:tabLst>
              </a:pPr>
              <a:r>
                <a:rPr lang="en-GB" sz="1050" b="1" dirty="0">
                  <a:solidFill>
                    <a:srgbClr val="C00000"/>
                  </a:solidFill>
                </a:rPr>
                <a:t>	Avoid:</a:t>
              </a:r>
              <a:r>
                <a:rPr lang="en-GB" sz="1050" dirty="0">
                  <a:solidFill>
                    <a:srgbClr val="C00000"/>
                  </a:solidFill>
                </a:rPr>
                <a:t> n=65/268 (24·3%)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7788" y="3238986"/>
              <a:ext cx="2434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719138" algn="r"/>
                  <a:tab pos="808038" algn="l"/>
                  <a:tab pos="1795463" algn="l"/>
                </a:tabLst>
              </a:pPr>
              <a:r>
                <a:rPr lang="en-GB" sz="1050" b="1" dirty="0">
                  <a:solidFill>
                    <a:srgbClr val="0F15FF"/>
                  </a:solidFill>
                </a:rPr>
                <a:t>	Start:</a:t>
              </a:r>
              <a:r>
                <a:rPr lang="en-GB" sz="1050" dirty="0">
                  <a:solidFill>
                    <a:srgbClr val="0F15FF"/>
                  </a:solidFill>
                </a:rPr>
                <a:t>  n=45/268 (16·8%)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5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ICH guidelines since RESTART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patients with an indication for continued antiplatelet treatment, resuming antiplatelet therapy is reasonable </a:t>
            </a:r>
          </a:p>
          <a:p>
            <a:r>
              <a:rPr lang="en-US" dirty="0"/>
              <a:t>(Evidence Level B)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necessary, patients with ICH may consider antiplatelet monotherapy</a:t>
            </a:r>
          </a:p>
          <a:p>
            <a:r>
              <a:rPr lang="en-US" dirty="0"/>
              <a:t>(Class </a:t>
            </a:r>
            <a:r>
              <a:rPr lang="en-US" dirty="0" err="1"/>
              <a:t>IIa</a:t>
            </a:r>
            <a:r>
              <a:rPr lang="en-US" dirty="0"/>
              <a:t>, Level of Evidence B)</a:t>
            </a:r>
            <a:endParaRPr lang="en-GB" dirty="0"/>
          </a:p>
        </p:txBody>
      </p:sp>
      <p:pic>
        <p:nvPicPr>
          <p:cNvPr id="10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C7A7052B-B4EB-0E45-BCE5-FFA9E156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r="14905" b="76585"/>
          <a:stretch/>
        </p:blipFill>
        <p:spPr bwMode="auto">
          <a:xfrm>
            <a:off x="457200" y="1131590"/>
            <a:ext cx="41661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131590"/>
            <a:ext cx="1174009" cy="11521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AB66BF-1D87-A041-906F-6F0F750F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296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Int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J Stroke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2021;16:321-41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and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Stroke &amp; Vascular Neurology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2020;5:e000433</a:t>
            </a:r>
          </a:p>
        </p:txBody>
      </p:sp>
    </p:spTree>
    <p:extLst>
      <p:ext uri="{BB962C8B-B14F-4D97-AF65-F5344CB8AC3E}">
        <p14:creationId xmlns:p14="http://schemas.microsoft.com/office/powerpoint/2010/main" val="239898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follow-up of RESTART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537 participants recruited 22 May 2013 to 31 May 2018</a:t>
            </a:r>
          </a:p>
          <a:p>
            <a:r>
              <a:rPr lang="en-GB" dirty="0"/>
              <a:t>Main follow-up ended 30 November 2018</a:t>
            </a:r>
          </a:p>
          <a:p>
            <a:pPr lvl="1"/>
            <a:r>
              <a:rPr lang="en-GB" dirty="0"/>
              <a:t>median 2·0y, total 1,064 person-years, completeness 99·3%</a:t>
            </a:r>
          </a:p>
          <a:p>
            <a:r>
              <a:rPr lang="en-GB" dirty="0"/>
              <a:t>Extended follow-up to 30 November 2020</a:t>
            </a:r>
          </a:p>
          <a:p>
            <a:pPr lvl="1"/>
            <a:r>
              <a:rPr lang="en-GB" dirty="0"/>
              <a:t>median 3·4y, total 1,805 person-years, completeness 97·9%</a:t>
            </a:r>
          </a:p>
          <a:p>
            <a:r>
              <a:rPr lang="en-GB" dirty="0"/>
              <a:t>Median systolic BP ~130mmHg throughout</a:t>
            </a:r>
          </a:p>
          <a:p>
            <a:r>
              <a:rPr lang="en-GB" dirty="0"/>
              <a:t>Very few switched to oral anticoagulation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Adherence to allocated strategy before the first outcome after randomisation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01174"/>
              </p:ext>
            </p:extLst>
          </p:nvPr>
        </p:nvGraphicFramePr>
        <p:xfrm>
          <a:off x="457200" y="1200151"/>
          <a:ext cx="8229596" cy="3360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584698311"/>
                    </a:ext>
                  </a:extLst>
                </a:gridCol>
                <a:gridCol w="1784783">
                  <a:extLst>
                    <a:ext uri="{9D8B030D-6E8A-4147-A177-3AD203B41FA5}">
                      <a16:colId xmlns:a16="http://schemas.microsoft.com/office/drawing/2014/main" val="1911672009"/>
                    </a:ext>
                  </a:extLst>
                </a:gridCol>
                <a:gridCol w="1784783">
                  <a:extLst>
                    <a:ext uri="{9D8B030D-6E8A-4147-A177-3AD203B41FA5}">
                      <a16:colId xmlns:a16="http://schemas.microsoft.com/office/drawing/2014/main" val="1824744921"/>
                    </a:ext>
                  </a:extLst>
                </a:gridCol>
                <a:gridCol w="1784783">
                  <a:extLst>
                    <a:ext uri="{9D8B030D-6E8A-4147-A177-3AD203B41FA5}">
                      <a16:colId xmlns:a16="http://schemas.microsoft.com/office/drawing/2014/main" val="2631803553"/>
                    </a:ext>
                  </a:extLst>
                </a:gridCol>
                <a:gridCol w="1784783">
                  <a:extLst>
                    <a:ext uri="{9D8B030D-6E8A-4147-A177-3AD203B41FA5}">
                      <a16:colId xmlns:a16="http://schemas.microsoft.com/office/drawing/2014/main" val="3894708539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 results</a:t>
                      </a: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Extended follow-up</a:t>
                      </a:r>
                    </a:p>
                  </a:txBody>
                  <a:tcPr marL="11862" marR="118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001061"/>
                  </a:ext>
                </a:extLst>
              </a:tr>
              <a:tr h="461171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(n=269)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795655" algn="r"/>
                          <a:tab pos="1503045" algn="r"/>
                        </a:tabLst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(n=268)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62" marR="118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95655" algn="r"/>
                          <a:tab pos="1503045" algn="r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antiplatelet therapy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(n=269)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08368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259/265 (98%)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264/266 (99%)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259/265 (98%)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264/266 (99%)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620593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193/218 (89%)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205/211 (97%)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194/216 (89%)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204/210 (97%)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007307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104/122 (85%)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105/113 (93%)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158/181 (87%)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154/169 (91%)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85742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59/71 (83%)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61/69 (88%)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108/129 (84%)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110/126 (87%)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37141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21/26 (81%)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20/24 (83%)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64/81 (79%)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61/77 (79%)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55045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 (75%)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33/40 (83%)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44/51 (86%)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16426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7/12 (58%)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12/17 (71%)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47893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 (50%)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 (100%)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4998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10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ICH (primary) overall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32FF2-5292-6748-98D3-4A0792AA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01" y="4659982"/>
            <a:ext cx="825043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Extended follow-up results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0" y="1131590"/>
            <a:ext cx="4638460" cy="3478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608" y="4017427"/>
            <a:ext cx="3440139" cy="1384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anchor="ctr">
            <a:spAutoFit/>
          </a:bodyPr>
          <a:lstStyle/>
          <a:p>
            <a:pPr algn="ctr"/>
            <a:r>
              <a:rPr lang="en-GB" sz="900" dirty="0"/>
              <a:t>Follow-up time (y): median 3·4y, 97·7% complete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1199430"/>
            <a:ext cx="3816424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Start vs. avoid antiplatelet therapy</a:t>
            </a:r>
          </a:p>
          <a:p>
            <a:r>
              <a:rPr lang="en-GB" sz="1600" dirty="0"/>
              <a:t>Adjusted HR 0·87 (0·49</a:t>
            </a:r>
            <a:r>
              <a:rPr lang="en-GB" sz="1600" dirty="0">
                <a:cs typeface="Arial" panose="020B0604020202020204" pitchFamily="34" charset="0"/>
              </a:rPr>
              <a:t>–</a:t>
            </a:r>
            <a:r>
              <a:rPr lang="en-GB" sz="1600" dirty="0"/>
              <a:t>1·55): p=0·639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715" y="3147814"/>
            <a:ext cx="1672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719138" algn="r"/>
                <a:tab pos="808038" algn="l"/>
                <a:tab pos="1795463" algn="l"/>
              </a:tabLst>
            </a:pPr>
            <a:r>
              <a:rPr lang="en-GB" sz="1050" b="1" dirty="0">
                <a:solidFill>
                  <a:srgbClr val="C00000"/>
                </a:solidFill>
              </a:rPr>
              <a:t>	Avoid: </a:t>
            </a:r>
            <a:r>
              <a:rPr lang="en-GB" sz="1050" dirty="0">
                <a:solidFill>
                  <a:srgbClr val="C00000"/>
                </a:solidFill>
              </a:rPr>
              <a:t>n=25/268 (9·3%)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7648" y="3534276"/>
            <a:ext cx="243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719138" algn="r"/>
                <a:tab pos="808038" algn="l"/>
                <a:tab pos="1795463" algn="l"/>
              </a:tabLst>
            </a:pPr>
            <a:r>
              <a:rPr lang="en-GB" sz="1050" b="1" dirty="0">
                <a:solidFill>
                  <a:srgbClr val="0F15FF"/>
                </a:solidFill>
              </a:rPr>
              <a:t>	Start:</a:t>
            </a:r>
            <a:r>
              <a:rPr lang="en-GB" sz="1050" dirty="0">
                <a:solidFill>
                  <a:srgbClr val="0F15FF"/>
                </a:solidFill>
              </a:rPr>
              <a:t> n=22/268 (8·2%)</a:t>
            </a:r>
          </a:p>
        </p:txBody>
      </p:sp>
    </p:spTree>
    <p:extLst>
      <p:ext uri="{BB962C8B-B14F-4D97-AF65-F5344CB8AC3E}">
        <p14:creationId xmlns:p14="http://schemas.microsoft.com/office/powerpoint/2010/main" val="170841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3F803F8-7515-3747-BCB0-78F720FA6E49}" vid="{CCBD292F-37B6-B64D-92AD-776A24453DC9}"/>
    </a:ext>
  </a:extLst>
</a:theme>
</file>

<file path=ppt/theme/theme2.xml><?xml version="1.0" encoding="utf-8"?>
<a:theme xmlns:a="http://schemas.openxmlformats.org/drawingml/2006/main" name="RESTART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3F803F8-7515-3747-BCB0-78F720FA6E49}" vid="{3F635445-1706-7D4B-9A02-FAC867C73DC2}"/>
    </a:ext>
  </a:extLst>
</a:theme>
</file>

<file path=ppt/theme/theme3.xml><?xml version="1.0" encoding="utf-8"?>
<a:theme xmlns:a="http://schemas.openxmlformats.org/drawingml/2006/main" name="RU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DCF77EE-A21B-D34D-BBD8-7F9530409639}" vid="{347AE88D-B634-8C45-8FE6-97D45B7B1C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222527CBBEE4DB4B7DA7963C396AC" ma:contentTypeVersion="14" ma:contentTypeDescription="Create a new document." ma:contentTypeScope="" ma:versionID="47fb82b626519239a482b702664ed0f2">
  <xsd:schema xmlns:xsd="http://www.w3.org/2001/XMLSchema" xmlns:xs="http://www.w3.org/2001/XMLSchema" xmlns:p="http://schemas.microsoft.com/office/2006/metadata/properties" xmlns:ns3="bf12d665-9013-4701-926f-a353157f1e49" xmlns:ns4="23d00199-96b6-4dd7-818a-630d3d964fe7" targetNamespace="http://schemas.microsoft.com/office/2006/metadata/properties" ma:root="true" ma:fieldsID="dda7484d8a98f091bc938c753ba27e8d" ns3:_="" ns4:_="">
    <xsd:import namespace="bf12d665-9013-4701-926f-a353157f1e49"/>
    <xsd:import namespace="23d00199-96b6-4dd7-818a-630d3d964f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3:SharedWithDetails" minOccurs="0"/>
                <xsd:element ref="ns3:SharingHintHash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2d665-9013-4701-926f-a353157f1e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00199-96b6-4dd7-818a-630d3d964f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ED50B-22FB-4633-8C7D-C8A7EFA6C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D56BEA-6914-413E-BFEB-9F1C425A0948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d00199-96b6-4dd7-818a-630d3d964fe7"/>
    <ds:schemaRef ds:uri="bf12d665-9013-4701-926f-a353157f1e49"/>
  </ds:schemaRefs>
</ds:datastoreItem>
</file>

<file path=customXml/itemProps3.xml><?xml version="1.0" encoding="utf-8"?>
<ds:datastoreItem xmlns:ds="http://schemas.openxmlformats.org/officeDocument/2006/customXml" ds:itemID="{E895505B-74B3-4E3F-AD66-7F079113E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2d665-9013-4701-926f-a353157f1e49"/>
    <ds:schemaRef ds:uri="23d00199-96b6-4dd7-818a-630d3d964f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4577</TotalTime>
  <Words>1493</Words>
  <Application>Microsoft Macintosh PowerPoint</Application>
  <PresentationFormat>On-screen Show (16:9)</PresentationFormat>
  <Paragraphs>211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RESTART slide template</vt:lpstr>
      <vt:lpstr>RUSH</vt:lpstr>
      <vt:lpstr>Effects of antiplatelet therapy after stroke due to  intracerebral haemorrhage (ICH): extended follow-up of the REstart or STop Antithrombotics Randomised Trial (RESTART) </vt:lpstr>
      <vt:lpstr>Intracerebral haemorrhage (ICH) is associated with an increased risk of arterial ischaemic events*: pooled analysis of 4 population-based cohorts</vt:lpstr>
      <vt:lpstr>Major vascular events are common after any ICH: pooled analysis of 2 population-based UK cohorts</vt:lpstr>
      <vt:lpstr>PowerPoint Presentation</vt:lpstr>
      <vt:lpstr>Antiplatelet therapy seemed safe and possibly beneficial in RESTART</vt:lpstr>
      <vt:lpstr>ICH guidelines since RESTART</vt:lpstr>
      <vt:lpstr>Extended follow-up of RESTART</vt:lpstr>
      <vt:lpstr>Adherence to allocated strategy before the first outcome after randomisation</vt:lpstr>
      <vt:lpstr>Recurrent ICH (primary) overall</vt:lpstr>
      <vt:lpstr>Recurrent ICH (primary) overall</vt:lpstr>
      <vt:lpstr>Recurrent ICH (primary) sub-groups</vt:lpstr>
      <vt:lpstr>Secondary outcomes</vt:lpstr>
      <vt:lpstr>Secondary composite outcomes</vt:lpstr>
      <vt:lpstr>Secondary outcome: ATT-defined serious vascular events</vt:lpstr>
      <vt:lpstr>Conclusions</vt:lpstr>
      <vt:lpstr>Thank you to everyone who helped…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antiplatelet therapy after stroke due to intracerebral haemorrhage: results of extended follow-up of the REstart or STop Antithrombotics Randomised Trial (RESTART)</dc:title>
  <dc:creator>Rustam SALMAN</dc:creator>
  <cp:lastModifiedBy>Rustam SALMAN</cp:lastModifiedBy>
  <cp:revision>58</cp:revision>
  <dcterms:created xsi:type="dcterms:W3CDTF">2021-05-23T07:53:52Z</dcterms:created>
  <dcterms:modified xsi:type="dcterms:W3CDTF">2021-09-02T06:23:13Z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0x010100377222527CBBEE4DB4B7DA7963C396AC</vt:lpwstr>
  </property>
</Properties>
</file>