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81" r:id="rId2"/>
    <p:sldId id="1041" r:id="rId3"/>
    <p:sldId id="911" r:id="rId4"/>
    <p:sldId id="1040" r:id="rId5"/>
    <p:sldId id="1035" r:id="rId6"/>
    <p:sldId id="1034" r:id="rId7"/>
    <p:sldId id="1029" r:id="rId8"/>
    <p:sldId id="1033" r:id="rId9"/>
    <p:sldId id="1027" r:id="rId10"/>
    <p:sldId id="1031" r:id="rId11"/>
    <p:sldId id="1032" r:id="rId12"/>
    <p:sldId id="973" r:id="rId13"/>
    <p:sldId id="916" r:id="rId14"/>
    <p:sldId id="1038" r:id="rId15"/>
    <p:sldId id="1039" r:id="rId16"/>
    <p:sldId id="1028" r:id="rId17"/>
    <p:sldId id="1036" r:id="rId18"/>
    <p:sldId id="1037" r:id="rId1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8000"/>
    <a:srgbClr val="00CC00"/>
    <a:srgbClr val="33CC33"/>
    <a:srgbClr val="0099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94660"/>
  </p:normalViewPr>
  <p:slideViewPr>
    <p:cSldViewPr>
      <p:cViewPr varScale="1">
        <p:scale>
          <a:sx n="65" d="100"/>
          <a:sy n="65" d="100"/>
        </p:scale>
        <p:origin x="-144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44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rt-PA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800" b="1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2800" b="1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Sheet1!$A$2:$A$3</c:f>
              <c:strCache>
                <c:ptCount val="2"/>
                <c:pt idx="0">
                  <c:v>Home</c:v>
                </c:pt>
                <c:pt idx="1">
                  <c:v>Institution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85.049000000000007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800" b="1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2800" b="1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Sheet1!$A$2:$A$3</c:f>
              <c:strCache>
                <c:ptCount val="2"/>
                <c:pt idx="0">
                  <c:v>Home</c:v>
                </c:pt>
                <c:pt idx="1">
                  <c:v>Institution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83.874999999999986</c:v>
                </c:pt>
                <c:pt idx="1">
                  <c:v>16.100000000000001</c:v>
                </c:pt>
              </c:numCache>
            </c:numRef>
          </c:val>
        </c:ser>
        <c:axId val="81038720"/>
        <c:axId val="81044608"/>
      </c:barChart>
      <c:catAx>
        <c:axId val="81038720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 b="1"/>
            </a:pPr>
            <a:endParaRPr lang="en-US"/>
          </a:p>
        </c:txPr>
        <c:crossAx val="81044608"/>
        <c:crosses val="autoZero"/>
        <c:auto val="1"/>
        <c:lblAlgn val="ctr"/>
        <c:lblOffset val="100"/>
      </c:catAx>
      <c:valAx>
        <c:axId val="81044608"/>
        <c:scaling>
          <c:orientation val="minMax"/>
        </c:scaling>
        <c:delete val="1"/>
        <c:axPos val="l"/>
        <c:title>
          <c:tx>
            <c:rich>
              <a:bodyPr rot="0" vert="wordArtVert"/>
              <a:lstStyle/>
              <a:p>
                <a:pPr>
                  <a:defRPr sz="3200"/>
                </a:pPr>
                <a:r>
                  <a:rPr lang="en-GB" sz="3200" dirty="0" smtClean="0"/>
                  <a:t>%</a:t>
                </a:r>
              </a:p>
            </c:rich>
          </c:tx>
          <c:layout/>
        </c:title>
        <c:numFmt formatCode="0.0" sourceLinked="1"/>
        <c:tickLblPos val="none"/>
        <c:crossAx val="810387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4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2EF2CC-72C6-410F-AAA6-316037022E6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7A17CF-AA06-4E20-AE1E-ACBAD8D0AC8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8F57EA-B9F3-46A4-9930-DCAA622E1EB4}" type="slidenum">
              <a:rPr lang="en-GB" sz="1200"/>
              <a:pPr algn="r"/>
              <a:t>1</a:t>
            </a:fld>
            <a:endParaRPr lang="en-GB" sz="120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F4F402-5BE0-48E6-A812-F7E0E3A6519B}" type="slidenum">
              <a:rPr lang="en-GB" sz="1200"/>
              <a:pPr algn="r"/>
              <a:t>3</a:t>
            </a:fld>
            <a:endParaRPr lang="en-GB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355560-3BF7-4441-816E-744ABD647E68}" type="slidenum">
              <a:rPr lang="en-GB" sz="1200"/>
              <a:pPr algn="r"/>
              <a:t>13</a:t>
            </a:fld>
            <a:endParaRPr lang="en-GB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524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304800" y="1905000"/>
            <a:ext cx="8534400" cy="4724400"/>
          </a:xfrm>
        </p:spPr>
        <p:txBody>
          <a:bodyPr/>
          <a:lstStyle/>
          <a:p>
            <a:pPr lvl="0"/>
            <a:endParaRPr lang="pt-PT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524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Gráfico 2"/>
          <p:cNvSpPr>
            <a:spLocks noGrp="1"/>
          </p:cNvSpPr>
          <p:nvPr>
            <p:ph type="chart" idx="1"/>
          </p:nvPr>
        </p:nvSpPr>
        <p:spPr>
          <a:xfrm>
            <a:off x="304800" y="1905000"/>
            <a:ext cx="8534400" cy="4724400"/>
          </a:xfrm>
        </p:spPr>
        <p:txBody>
          <a:bodyPr/>
          <a:lstStyle/>
          <a:p>
            <a:pPr lvl="0"/>
            <a:endParaRPr lang="pt-PT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524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304800" y="1905000"/>
            <a:ext cx="4191000" cy="47244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1000" cy="47244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524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304800" y="1905000"/>
            <a:ext cx="4191000" cy="47244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ClipArt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191000" cy="4724400"/>
          </a:xfrm>
        </p:spPr>
        <p:txBody>
          <a:bodyPr/>
          <a:lstStyle/>
          <a:p>
            <a:pPr lvl="0"/>
            <a:endParaRPr lang="pt-PT" noProof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28600"/>
            <a:ext cx="8534400" cy="64008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9" name="Picture 79"/>
          <p:cNvPicPr>
            <a:picLocks noChangeAspect="1" noChangeArrowheads="1"/>
          </p:cNvPicPr>
          <p:nvPr userDrawn="1"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8001000" y="6243638"/>
            <a:ext cx="10350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  <p:sldLayoutId id="2147483649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964488" cy="1944514"/>
          </a:xfrm>
          <a:noFill/>
        </p:spPr>
        <p:txBody>
          <a:bodyPr lIns="90488" tIns="44450" rIns="90488" bIns="44450"/>
          <a:lstStyle/>
          <a:p>
            <a:r>
              <a:rPr lang="en-GB" sz="3200" dirty="0" smtClean="0"/>
              <a:t>The third international stroke trial (IST-3) effect of thrombolysis on outcomes at 18 months in 2348 patients in long-term follow-up cohort</a:t>
            </a:r>
          </a:p>
        </p:txBody>
      </p:sp>
      <p:sp>
        <p:nvSpPr>
          <p:cNvPr id="291843" name="Rectangle 2"/>
          <p:cNvSpPr>
            <a:spLocks noChangeArrowheads="1"/>
          </p:cNvSpPr>
          <p:nvPr/>
        </p:nvSpPr>
        <p:spPr bwMode="auto">
          <a:xfrm>
            <a:off x="395288" y="2997200"/>
            <a:ext cx="85153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endParaRPr lang="en-US" sz="2400" i="1">
              <a:solidFill>
                <a:schemeClr val="accent2"/>
              </a:solidFill>
            </a:endParaRP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250825" y="2349500"/>
            <a:ext cx="8569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/>
              <a:t>The IST3 collaborative group - 156 hospitals in UK, Poland, Italy, Sweden, Norway, Australia, Portugal, Belgium, Austria, Switzerland, Canada, Mexico</a:t>
            </a:r>
          </a:p>
        </p:txBody>
      </p:sp>
      <p:pic>
        <p:nvPicPr>
          <p:cNvPr id="291845" name="Picture 5" descr="UK-MRC 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5734050"/>
            <a:ext cx="20335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3203848" y="5445224"/>
            <a:ext cx="27638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 dirty="0" smtClean="0"/>
              <a:t>29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  </a:t>
            </a:r>
            <a:r>
              <a:rPr lang="en-GB" sz="2800" dirty="0"/>
              <a:t>May </a:t>
            </a:r>
            <a:r>
              <a:rPr lang="en-GB" sz="2800" dirty="0" smtClean="0"/>
              <a:t>2013</a:t>
            </a:r>
            <a:endParaRPr lang="en-GB" sz="2800" dirty="0"/>
          </a:p>
          <a:p>
            <a:pPr algn="ctr"/>
            <a:r>
              <a:rPr lang="en-GB" sz="2800" dirty="0" smtClean="0"/>
              <a:t>ESC London</a:t>
            </a:r>
            <a:endParaRPr lang="en-GB" sz="2800" dirty="0"/>
          </a:p>
        </p:txBody>
      </p:sp>
      <p:pic>
        <p:nvPicPr>
          <p:cNvPr id="291847" name="Picture 7" descr="ist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32588" y="5581650"/>
            <a:ext cx="2411412" cy="1160463"/>
          </a:xfrm>
          <a:prstGeom prst="rect">
            <a:avLst/>
          </a:prstGeom>
          <a:noFill/>
        </p:spPr>
      </p:pic>
      <p:sp>
        <p:nvSpPr>
          <p:cNvPr id="291848" name="Text Box 8"/>
          <p:cNvSpPr txBox="1">
            <a:spLocks noChangeArrowheads="1"/>
          </p:cNvSpPr>
          <p:nvPr/>
        </p:nvSpPr>
        <p:spPr bwMode="auto">
          <a:xfrm>
            <a:off x="539750" y="3644900"/>
            <a:ext cx="7869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 dirty="0"/>
              <a:t>Disclosures: Boehringer Ingelheim donated </a:t>
            </a:r>
            <a:r>
              <a:rPr lang="en-GB" sz="1600" dirty="0" err="1"/>
              <a:t>rt</a:t>
            </a:r>
            <a:r>
              <a:rPr lang="en-GB" sz="1600" dirty="0"/>
              <a:t>-PA and placebo for the first 300 patients but had no other part in the study</a:t>
            </a:r>
            <a:r>
              <a:rPr lang="en-GB" sz="1600" dirty="0" smtClean="0"/>
              <a:t>.</a:t>
            </a:r>
          </a:p>
          <a:p>
            <a:pPr algn="ctr"/>
            <a:r>
              <a:rPr lang="en-GB" sz="1600" dirty="0" smtClean="0"/>
              <a:t>Full details – Lancet 2012    </a:t>
            </a:r>
            <a:endParaRPr lang="en-GB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92480" cy="824136"/>
          </a:xfrm>
        </p:spPr>
        <p:txBody>
          <a:bodyPr/>
          <a:lstStyle/>
          <a:p>
            <a:r>
              <a:rPr lang="en-GB" sz="3600" dirty="0" smtClean="0"/>
              <a:t>EQ5 domains,</a:t>
            </a:r>
            <a:r>
              <a:rPr lang="en-GB" sz="3600" baseline="30000" dirty="0" smtClean="0"/>
              <a:t>1</a:t>
            </a:r>
            <a:r>
              <a:rPr lang="en-GB" sz="3600" dirty="0" smtClean="0"/>
              <a:t> EQ utility index,</a:t>
            </a:r>
            <a:r>
              <a:rPr lang="en-GB" sz="3600" baseline="30000" dirty="0" smtClean="0"/>
              <a:t>2</a:t>
            </a:r>
            <a:r>
              <a:rPr lang="en-GB" sz="3600" dirty="0" smtClean="0"/>
              <a:t> VAS</a:t>
            </a:r>
            <a:endParaRPr lang="en-GB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560" y="1153102"/>
          <a:ext cx="7992888" cy="4220112"/>
        </p:xfrm>
        <a:graphic>
          <a:graphicData uri="http://schemas.openxmlformats.org/drawingml/2006/table">
            <a:tbl>
              <a:tblPr/>
              <a:tblGrid>
                <a:gridCol w="6409871"/>
                <a:gridCol w="1583017"/>
              </a:tblGrid>
              <a:tr h="52843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EQ Domain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8301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Mobility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1" i="0" u="none" strike="noStrike" dirty="0" smtClean="0">
                          <a:solidFill>
                            <a:schemeClr val="accent2"/>
                          </a:solidFill>
                          <a:latin typeface="Arial"/>
                        </a:rPr>
                        <a:t>0·02</a:t>
                      </a:r>
                      <a:endParaRPr lang="en-GB" sz="2800" b="1" i="0" u="none" strike="noStrike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8301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Self-care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1" i="0" u="none" strike="noStrike" dirty="0">
                          <a:solidFill>
                            <a:schemeClr val="accent2"/>
                          </a:solidFill>
                          <a:latin typeface="Arial"/>
                        </a:rPr>
                        <a:t>0·001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8301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Usual activities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1" i="0" u="none" strike="noStrike" dirty="0">
                          <a:solidFill>
                            <a:schemeClr val="accent2"/>
                          </a:solidFill>
                          <a:latin typeface="Arial"/>
                        </a:rPr>
                        <a:t>0·008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8301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Pain or discomfort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1" i="0" u="none" strike="noStrike" dirty="0" smtClean="0">
                          <a:solidFill>
                            <a:schemeClr val="accent2"/>
                          </a:solidFill>
                          <a:latin typeface="Arial"/>
                        </a:rPr>
                        <a:t>0·03</a:t>
                      </a:r>
                      <a:endParaRPr lang="en-GB" sz="2800" b="1" i="0" u="none" strike="noStrike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8301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Anxiety or depression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NS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546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Difference in EQ utility index 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1" i="0" u="none" strike="noStrike" dirty="0" smtClean="0">
                          <a:solidFill>
                            <a:schemeClr val="accent2"/>
                          </a:solidFill>
                          <a:latin typeface="Arial"/>
                        </a:rPr>
                        <a:t>0.03</a:t>
                      </a:r>
                      <a:endParaRPr lang="en-GB" sz="2800" b="1" i="0" u="none" strike="noStrike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0628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Difference in EQ-VAS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NS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517232"/>
            <a:ext cx="88924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n-GB" sz="2000" dirty="0" smtClean="0"/>
              <a:t>p for effect of treatment: ordinal analysis of 3 levels within each domain. 2. p for adjusted treatment difference in  EQ index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40160"/>
          </a:xfrm>
        </p:spPr>
        <p:txBody>
          <a:bodyPr/>
          <a:lstStyle/>
          <a:p>
            <a:r>
              <a:rPr lang="en-GB" dirty="0" smtClean="0"/>
              <a:t>Living at home at 18 months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23528" y="1196752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980728"/>
            <a:ext cx="210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 = 0.05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964488" cy="936104"/>
          </a:xfrm>
        </p:spPr>
        <p:txBody>
          <a:bodyPr/>
          <a:lstStyle/>
          <a:p>
            <a:r>
              <a:rPr lang="en-GB" sz="4000" dirty="0" smtClean="0"/>
              <a:t>At 18 months, </a:t>
            </a:r>
            <a:r>
              <a:rPr lang="en-GB" sz="4000" dirty="0" err="1" smtClean="0"/>
              <a:t>i.v</a:t>
            </a:r>
            <a:r>
              <a:rPr lang="en-GB" sz="4000" dirty="0" smtClean="0"/>
              <a:t>. </a:t>
            </a:r>
            <a:r>
              <a:rPr lang="en-GB" sz="4000" dirty="0" err="1" smtClean="0"/>
              <a:t>rt</a:t>
            </a:r>
            <a:r>
              <a:rPr lang="en-GB" sz="4000" dirty="0" smtClean="0"/>
              <a:t>-PA &lt; 6hrs: 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12968" cy="532859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3600" dirty="0" smtClean="0"/>
              <a:t>No effect on survival</a:t>
            </a:r>
          </a:p>
          <a:p>
            <a:pPr marL="342900" lvl="1" indent="-342900">
              <a:spcBef>
                <a:spcPct val="0"/>
              </a:spcBef>
              <a:buFontTx/>
              <a:buChar char="•"/>
            </a:pPr>
            <a:r>
              <a:rPr lang="en-GB" sz="3600" dirty="0" smtClean="0"/>
              <a:t>Improved functional outcome (OHS)</a:t>
            </a:r>
            <a:endParaRPr lang="en-GB" sz="3200" dirty="0" smtClean="0"/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GB" sz="3200" dirty="0" smtClean="0"/>
              <a:t>36 /1000 more </a:t>
            </a:r>
            <a:r>
              <a:rPr lang="en-GB" sz="3200" smtClean="0"/>
              <a:t>alive and independent</a:t>
            </a:r>
            <a:endParaRPr lang="en-GB" sz="3200" dirty="0" smtClean="0"/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GB" sz="3200" dirty="0" smtClean="0"/>
              <a:t>Favourable shift in OHS grades p = 0.002</a:t>
            </a:r>
          </a:p>
          <a:p>
            <a:pPr>
              <a:spcBef>
                <a:spcPct val="0"/>
              </a:spcBef>
            </a:pPr>
            <a:r>
              <a:rPr lang="en-GB" sz="3600" dirty="0" smtClean="0"/>
              <a:t>Quality of life: </a:t>
            </a:r>
            <a:endParaRPr lang="en-GB" sz="3600" dirty="0" smtClean="0"/>
          </a:p>
          <a:p>
            <a:pPr lvl="1">
              <a:spcBef>
                <a:spcPct val="0"/>
              </a:spcBef>
            </a:pPr>
            <a:r>
              <a:rPr lang="en-GB" dirty="0" smtClean="0"/>
              <a:t>Significantly improved overall health (EQ utility index), mobility, self-care, usual activities, pain and discomfort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No difference in anxiety/depression, overall health (VAS) </a:t>
            </a:r>
          </a:p>
          <a:p>
            <a:pPr>
              <a:spcBef>
                <a:spcPct val="0"/>
              </a:spcBef>
            </a:pPr>
            <a:r>
              <a:rPr lang="en-GB" sz="3600" dirty="0" smtClean="0"/>
              <a:t>No clear effect on % patients at home</a:t>
            </a:r>
          </a:p>
          <a:p>
            <a:pPr lvl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UK-MRC 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2924944"/>
            <a:ext cx="21330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3" descr="health foundation.jpg (4662 bytes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2924944"/>
            <a:ext cx="1224136" cy="104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0" name="Picture 6" descr="norway_research_council_logo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85246" y="4437112"/>
            <a:ext cx="214794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7" descr="swed_afa_smal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4149080"/>
            <a:ext cx="7905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 descr="swedish_heart_lung_logo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5085184"/>
            <a:ext cx="214673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3" name="Picture 9" descr="polish_gov_logo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39952" y="5517232"/>
            <a:ext cx="10429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4" name="Picture 10" descr="Canada_dalhousie_logo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508104" y="5517232"/>
            <a:ext cx="8318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5" name="Picture 11" descr="NHF Logo Centred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364088" y="4149080"/>
            <a:ext cx="140325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6" name="Picture 12" descr="swiss heart found_logo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51520" y="5877272"/>
            <a:ext cx="237648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7" name="Picture 13" descr="swiss national research found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660232" y="5229200"/>
            <a:ext cx="185756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8" name="Picture 14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139952" y="4077072"/>
            <a:ext cx="936104" cy="102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250825" y="188640"/>
            <a:ext cx="8893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Acknowledgements:</a:t>
            </a:r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683568" y="1052736"/>
            <a:ext cx="74888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dirty="0" smtClean="0"/>
              <a:t>3035 patients</a:t>
            </a:r>
            <a:r>
              <a:rPr lang="en-GB" sz="2400" dirty="0"/>
              <a:t>, </a:t>
            </a:r>
            <a:r>
              <a:rPr lang="en-GB" sz="2400" dirty="0" smtClean="0"/>
              <a:t>156  </a:t>
            </a:r>
            <a:r>
              <a:rPr lang="en-GB" sz="2400" dirty="0"/>
              <a:t>hospitals in the IST-3 group, </a:t>
            </a:r>
            <a:r>
              <a:rPr lang="en-GB" sz="2400" dirty="0" smtClean="0"/>
              <a:t> 12 National Coordinators,  </a:t>
            </a:r>
            <a:r>
              <a:rPr lang="en-GB" sz="2400" dirty="0"/>
              <a:t>Data Monitoring Committee, </a:t>
            </a:r>
            <a:r>
              <a:rPr lang="en-GB" sz="2400" dirty="0" smtClean="0"/>
              <a:t>MRC </a:t>
            </a:r>
            <a:r>
              <a:rPr lang="en-GB" sz="2400" dirty="0"/>
              <a:t>Steering Committee, Image Reading Panel, Event adjudication </a:t>
            </a:r>
            <a:r>
              <a:rPr lang="en-GB" sz="2400"/>
              <a:t>panel</a:t>
            </a:r>
            <a:r>
              <a:rPr lang="en-GB" sz="2400" smtClean="0"/>
              <a:t>,.</a:t>
            </a:r>
            <a:endParaRPr lang="en-GB" sz="2400" dirty="0"/>
          </a:p>
        </p:txBody>
      </p:sp>
      <p:pic>
        <p:nvPicPr>
          <p:cNvPr id="139281" name="Picture 17" descr="Umbria_logo_small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627784" y="5085184"/>
            <a:ext cx="1068387" cy="584200"/>
          </a:xfrm>
          <a:prstGeom prst="rect">
            <a:avLst/>
          </a:prstGeom>
          <a:noFill/>
        </p:spPr>
      </p:pic>
      <p:pic>
        <p:nvPicPr>
          <p:cNvPr id="139283" name="Picture 19" descr="Stroke_Association_A5_col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71600" y="2924944"/>
            <a:ext cx="20253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pags\My Documents\My Slides\logos\CHSS LOGO jpeg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20272" y="4221088"/>
            <a:ext cx="619324" cy="53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Spares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rvivalPlot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27384"/>
            <a:ext cx="9144000" cy="82391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Survival to 18 months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40160"/>
          </a:xfrm>
        </p:spPr>
        <p:txBody>
          <a:bodyPr/>
          <a:lstStyle/>
          <a:p>
            <a:r>
              <a:rPr lang="en-GB" dirty="0" err="1" smtClean="0"/>
              <a:t>EUROQol</a:t>
            </a:r>
            <a:r>
              <a:rPr lang="en-GB" dirty="0" smtClean="0"/>
              <a:t> 5 domains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7544" y="1412777"/>
          <a:ext cx="8352928" cy="4680518"/>
        </p:xfrm>
        <a:graphic>
          <a:graphicData uri="http://schemas.openxmlformats.org/drawingml/2006/table">
            <a:tbl>
              <a:tblPr/>
              <a:tblGrid>
                <a:gridCol w="3935514"/>
                <a:gridCol w="3232076"/>
                <a:gridCol w="1185338"/>
              </a:tblGrid>
              <a:tr h="80566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Domain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OR* </a:t>
                      </a: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(95% CI)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4971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Mobility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1·30 (1·05 - 1·61)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0·017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74971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Self-care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1·43 (1·16 - 1·78)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0·001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74971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Usual activities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1·32 (1·07 - 1·62)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0·008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74971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Pain or discomfort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1·26 (1·02 - 1·56)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0·029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74971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Anxiety or depression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1·05 (0·85 - 1·29)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0·668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615011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*Adjusted common OR from ordinal analysis of 3 levels within each domain </a:t>
            </a:r>
            <a:endParaRPr lang="en-GB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Living circumstances at 18 months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3568" y="1628800"/>
          <a:ext cx="8064895" cy="4392490"/>
        </p:xfrm>
        <a:graphic>
          <a:graphicData uri="http://schemas.openxmlformats.org/drawingml/2006/table">
            <a:tbl>
              <a:tblPr/>
              <a:tblGrid>
                <a:gridCol w="2817579"/>
                <a:gridCol w="1311829"/>
                <a:gridCol w="1311829"/>
                <a:gridCol w="1311829"/>
                <a:gridCol w="1311829"/>
              </a:tblGrid>
              <a:tr h="48805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2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rt-PA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2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Control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1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28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Own home 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574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81·0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553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78·2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78628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Relative's home 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4·1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5·7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8628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Institution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6·3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5·9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8628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Nursing home 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8·5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9·8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78628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Still in hospital 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0·1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0·4</a:t>
                      </a:r>
                    </a:p>
                  </a:txBody>
                  <a:tcPr marL="9525" marR="95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864649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323528" y="4365104"/>
            <a:ext cx="8640960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1520" y="2204864"/>
            <a:ext cx="8640960" cy="12241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85800"/>
          </a:xfrm>
          <a:noFill/>
        </p:spPr>
        <p:txBody>
          <a:bodyPr lIns="92075" tIns="46038" rIns="92075" bIns="46038"/>
          <a:lstStyle/>
          <a:p>
            <a:r>
              <a:rPr lang="en-GB" sz="4800" dirty="0" smtClean="0"/>
              <a:t>Background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124744"/>
            <a:ext cx="8892480" cy="4680520"/>
          </a:xfrm>
          <a:noFill/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sz="3600" b="1" dirty="0" smtClean="0">
                <a:solidFill>
                  <a:schemeClr val="accent2"/>
                </a:solidFill>
                <a:cs typeface="Times New Roman" pitchFamily="18" charset="0"/>
              </a:rPr>
              <a:t>Most data from previous randomised trials based on short follow-up</a:t>
            </a:r>
          </a:p>
          <a:p>
            <a:pPr>
              <a:spcBef>
                <a:spcPct val="0"/>
              </a:spcBef>
            </a:pPr>
            <a:r>
              <a:rPr lang="en-GB" sz="3600" dirty="0" smtClean="0">
                <a:cs typeface="Times New Roman" pitchFamily="18" charset="0"/>
              </a:rPr>
              <a:t>10 trials (n=3343) follow-up at </a:t>
            </a:r>
            <a:r>
              <a:rPr lang="en-GB" sz="3600" u="sng" dirty="0" smtClean="0">
                <a:cs typeface="Times New Roman" pitchFamily="18" charset="0"/>
              </a:rPr>
              <a:t>&lt;</a:t>
            </a:r>
            <a:r>
              <a:rPr lang="en-GB" sz="3600" dirty="0" smtClean="0">
                <a:cs typeface="Times New Roman" pitchFamily="18" charset="0"/>
              </a:rPr>
              <a:t> 90 days</a:t>
            </a:r>
          </a:p>
          <a:p>
            <a:pPr>
              <a:spcBef>
                <a:spcPct val="0"/>
              </a:spcBef>
            </a:pPr>
            <a:r>
              <a:rPr lang="en-GB" sz="3600" dirty="0" smtClean="0">
                <a:cs typeface="Times New Roman" pitchFamily="18" charset="0"/>
              </a:rPr>
              <a:t>NINDS (n = 624) at 3, 6 &amp; 12 months</a:t>
            </a:r>
          </a:p>
          <a:p>
            <a:pPr>
              <a:spcBef>
                <a:spcPct val="0"/>
              </a:spcBef>
            </a:pPr>
            <a:endParaRPr lang="en-GB" dirty="0" smtClean="0"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sz="3600" b="1" dirty="0" smtClean="0">
                <a:solidFill>
                  <a:schemeClr val="accent2"/>
                </a:solidFill>
                <a:cs typeface="Times New Roman" pitchFamily="18" charset="0"/>
              </a:rPr>
              <a:t>No Quality of Life  (</a:t>
            </a:r>
            <a:r>
              <a:rPr lang="en-GB" sz="3600" b="1" dirty="0" err="1" smtClean="0">
                <a:solidFill>
                  <a:schemeClr val="accent2"/>
                </a:solidFill>
                <a:cs typeface="Times New Roman" pitchFamily="18" charset="0"/>
              </a:rPr>
              <a:t>QoL</a:t>
            </a:r>
            <a:r>
              <a:rPr lang="en-GB" sz="3600" b="1" dirty="0" smtClean="0">
                <a:solidFill>
                  <a:schemeClr val="accent2"/>
                </a:solidFill>
                <a:cs typeface="Times New Roman" pitchFamily="18" charset="0"/>
              </a:rPr>
              <a:t>) data</a:t>
            </a:r>
            <a:r>
              <a:rPr lang="en-GB" sz="3600" dirty="0" smtClean="0">
                <a:cs typeface="Times New Roman" pitchFamily="18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GB" sz="3600" dirty="0" smtClean="0">
                <a:cs typeface="Times New Roman" pitchFamily="18" charset="0"/>
              </a:rPr>
              <a:t>ECASS-2 collected SF-36, but has not reported results</a:t>
            </a:r>
          </a:p>
          <a:p>
            <a:pPr>
              <a:spcBef>
                <a:spcPct val="0"/>
              </a:spcBef>
            </a:pPr>
            <a:endParaRPr lang="en-GB" dirty="0" smtClean="0"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252536" y="2852936"/>
            <a:ext cx="9721080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26876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itchFamily="34" charset="0"/>
              <a:buChar char="•"/>
            </a:pPr>
            <a:r>
              <a:rPr lang="en-GB" dirty="0" smtClean="0"/>
              <a:t>Randomised controlled trial </a:t>
            </a:r>
            <a:r>
              <a:rPr lang="en-GB" dirty="0" err="1" smtClean="0"/>
              <a:t>i.v</a:t>
            </a:r>
            <a:r>
              <a:rPr lang="en-GB" dirty="0" smtClean="0"/>
              <a:t>.     </a:t>
            </a:r>
            <a:r>
              <a:rPr lang="en-GB" dirty="0" err="1" smtClean="0"/>
              <a:t>rt</a:t>
            </a:r>
            <a:r>
              <a:rPr lang="en-GB" dirty="0" smtClean="0"/>
              <a:t>-PA vs. control (n= 3035)</a:t>
            </a:r>
          </a:p>
          <a:p>
            <a:pPr lvl="1" indent="-457200">
              <a:buFont typeface="Arial" pitchFamily="34" charset="0"/>
              <a:buChar char="•"/>
            </a:pPr>
            <a:r>
              <a:rPr lang="en-GB" dirty="0" smtClean="0"/>
              <a:t>Primary outcome</a:t>
            </a:r>
            <a:r>
              <a:rPr lang="en-GB" b="1" dirty="0" smtClean="0"/>
              <a:t>: </a:t>
            </a:r>
            <a:r>
              <a:rPr lang="en-GB" dirty="0" smtClean="0">
                <a:cs typeface="Times New Roman" pitchFamily="18" charset="0"/>
              </a:rPr>
              <a:t>% ‘alive and independent’ Oxford Handicap Scale (OHS) 0-2</a:t>
            </a:r>
          </a:p>
          <a:p>
            <a:pPr lvl="1" indent="-457200">
              <a:buFont typeface="Arial" pitchFamily="34" charset="0"/>
              <a:buChar char="•"/>
            </a:pPr>
            <a:r>
              <a:rPr lang="en-GB" dirty="0" smtClean="0">
                <a:cs typeface="Times New Roman" pitchFamily="18" charset="0"/>
              </a:rPr>
              <a:t>Follow-up at 7 days, 6 &amp; 18 months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84176"/>
          </a:xfrm>
        </p:spPr>
        <p:txBody>
          <a:bodyPr/>
          <a:lstStyle/>
          <a:p>
            <a:r>
              <a:rPr lang="en-GB" sz="4800" dirty="0" smtClean="0"/>
              <a:t>IST-3 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68152"/>
          </a:xfrm>
        </p:spPr>
        <p:txBody>
          <a:bodyPr/>
          <a:lstStyle/>
          <a:p>
            <a:r>
              <a:rPr lang="en-GB" dirty="0" smtClean="0"/>
              <a:t>Aims and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4968552"/>
          </a:xfrm>
        </p:spPr>
        <p:txBody>
          <a:bodyPr/>
          <a:lstStyle/>
          <a:p>
            <a:r>
              <a:rPr lang="en-GB" sz="3400" b="1" dirty="0" smtClean="0">
                <a:solidFill>
                  <a:schemeClr val="accent2"/>
                </a:solidFill>
              </a:rPr>
              <a:t>Aim</a:t>
            </a:r>
            <a:r>
              <a:rPr lang="en-GB" sz="3400" dirty="0" smtClean="0"/>
              <a:t>: at 18 months, assess survival, OHS, Quality of Life (</a:t>
            </a:r>
            <a:r>
              <a:rPr lang="en-GB" sz="3400" dirty="0" smtClean="0"/>
              <a:t>EQ5D-3L, EQ index </a:t>
            </a:r>
            <a:r>
              <a:rPr lang="en-GB" sz="3400" dirty="0" smtClean="0"/>
              <a:t>and VAS) &amp; living circumstances</a:t>
            </a:r>
          </a:p>
          <a:p>
            <a:pPr>
              <a:spcBef>
                <a:spcPts val="0"/>
              </a:spcBef>
            </a:pPr>
            <a:r>
              <a:rPr lang="en-GB" sz="3400" b="1" dirty="0" smtClean="0">
                <a:solidFill>
                  <a:schemeClr val="accent2"/>
                </a:solidFill>
              </a:rPr>
              <a:t>Eligibility</a:t>
            </a:r>
            <a:r>
              <a:rPr lang="en-GB" sz="3400" dirty="0" smtClean="0"/>
              <a:t>: patients recruited in the 10 countries participating in 18-mo. FU study.</a:t>
            </a:r>
          </a:p>
          <a:p>
            <a:pPr>
              <a:spcBef>
                <a:spcPts val="0"/>
              </a:spcBef>
            </a:pPr>
            <a:r>
              <a:rPr lang="en-GB" sz="3400" b="1" dirty="0" smtClean="0">
                <a:solidFill>
                  <a:schemeClr val="accent2"/>
                </a:solidFill>
              </a:rPr>
              <a:t>Method</a:t>
            </a:r>
            <a:r>
              <a:rPr lang="en-GB" sz="3400" dirty="0" smtClean="0"/>
              <a:t>: postal questionnaire completed by patient </a:t>
            </a:r>
            <a:r>
              <a:rPr lang="en-GB" sz="3400" u="sng" dirty="0" smtClean="0"/>
              <a:t>or proxy </a:t>
            </a:r>
            <a:r>
              <a:rPr lang="en-GB" sz="3400" dirty="0" smtClean="0"/>
              <a:t>or blinded telephone interview by national coordinating centre</a:t>
            </a:r>
          </a:p>
          <a:p>
            <a:endParaRPr lang="en-GB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908720"/>
            <a:ext cx="4307397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052736"/>
            <a:ext cx="40767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824136"/>
          </a:xfrm>
        </p:spPr>
        <p:txBody>
          <a:bodyPr/>
          <a:lstStyle/>
          <a:p>
            <a:pPr algn="l"/>
            <a:r>
              <a:rPr lang="en-GB" dirty="0" smtClean="0"/>
              <a:t>   EQ5D – 3L            EQ VAS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68152"/>
          </a:xfrm>
        </p:spPr>
        <p:txBody>
          <a:bodyPr/>
          <a:lstStyle/>
          <a:p>
            <a:r>
              <a:rPr lang="en-GB" dirty="0" smtClean="0"/>
              <a:t>18-month follow-up cohort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Inclusion and baseline features</a:t>
            </a:r>
          </a:p>
          <a:p>
            <a:r>
              <a:rPr lang="en-GB" dirty="0" smtClean="0"/>
              <a:t>2348 eligible for inclusion in 18-month study</a:t>
            </a:r>
          </a:p>
          <a:p>
            <a:r>
              <a:rPr lang="en-GB" dirty="0" smtClean="0"/>
              <a:t>Baseline characteristics similar to whole trial </a:t>
            </a:r>
          </a:p>
          <a:p>
            <a:r>
              <a:rPr lang="en-GB" dirty="0" smtClean="0"/>
              <a:t>Treatment groups well balanced </a:t>
            </a:r>
          </a:p>
          <a:p>
            <a:pPr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At 18 months, health related quality of life </a:t>
            </a:r>
          </a:p>
          <a:p>
            <a:r>
              <a:rPr lang="en-GB" dirty="0" smtClean="0"/>
              <a:t>44% completed by patient, 56% by a proxy</a:t>
            </a:r>
          </a:p>
          <a:p>
            <a:r>
              <a:rPr lang="en-GB" dirty="0" smtClean="0"/>
              <a:t>EQ 5D utility index could be calculated from responses to EQ5D for 91% of survivors</a:t>
            </a:r>
          </a:p>
          <a:p>
            <a:r>
              <a:rPr lang="en-GB" dirty="0" smtClean="0"/>
              <a:t>EQ VAS available for  90% of survivors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Independent</a:t>
            </a:r>
            <a:br>
              <a:rPr lang="en-GB" dirty="0" smtClean="0"/>
            </a:br>
            <a:r>
              <a:rPr lang="en-GB" dirty="0" smtClean="0"/>
              <a:t> (OHS 0-2) at 18 months</a:t>
            </a:r>
          </a:p>
        </p:txBody>
      </p:sp>
      <p:graphicFrame>
        <p:nvGraphicFramePr>
          <p:cNvPr id="364547" name="Group 3"/>
          <p:cNvGraphicFramePr>
            <a:graphicFrameLocks noGrp="1"/>
          </p:cNvGraphicFramePr>
          <p:nvPr>
            <p:ph idx="1"/>
          </p:nvPr>
        </p:nvGraphicFramePr>
        <p:xfrm>
          <a:off x="1258888" y="1700213"/>
          <a:ext cx="6481762" cy="2921318"/>
        </p:xfrm>
        <a:graphic>
          <a:graphicData uri="http://schemas.openxmlformats.org/drawingml/2006/table">
            <a:tbl>
              <a:tblPr/>
              <a:tblGrid>
                <a:gridCol w="1760537"/>
                <a:gridCol w="1565275"/>
                <a:gridCol w="1565275"/>
                <a:gridCol w="1590675"/>
              </a:tblGrid>
              <a:tr h="129381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rt</a:t>
                      </a: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-PA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(n=1169)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control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(n=1179)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(%)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(%)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391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(35%)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352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(31%)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4565" name="Text Box 21"/>
          <p:cNvSpPr txBox="1">
            <a:spLocks noChangeArrowheads="1"/>
          </p:cNvSpPr>
          <p:nvPr/>
        </p:nvSpPr>
        <p:spPr bwMode="auto">
          <a:xfrm>
            <a:off x="402530" y="4944070"/>
            <a:ext cx="8489950" cy="15696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3200" dirty="0" smtClean="0"/>
              <a:t>Adjusted odds ratio 1.28 (95% CI 1.03-1.35), p = 0.024</a:t>
            </a:r>
          </a:p>
          <a:p>
            <a:pPr algn="ctr"/>
            <a:r>
              <a:rPr lang="en-GB" sz="3200" dirty="0" smtClean="0"/>
              <a:t>= 36 </a:t>
            </a:r>
            <a:r>
              <a:rPr lang="en-GB" sz="3200" dirty="0"/>
              <a:t>more </a:t>
            </a:r>
            <a:r>
              <a:rPr lang="en-GB" sz="3200" dirty="0" smtClean="0"/>
              <a:t>independent/1000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HS 18 month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1640" y="194179"/>
            <a:ext cx="7776864" cy="4602973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 bwMode="auto">
          <a:xfrm>
            <a:off x="304800" y="228600"/>
            <a:ext cx="8534400" cy="8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OHS at 18 months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3115589"/>
            <a:ext cx="900789" cy="45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400" dirty="0" err="1">
                <a:solidFill>
                  <a:srgbClr val="000000"/>
                </a:solidFill>
                <a:ea typeface="ＭＳ Ｐゴシック" pitchFamily="34" charset="-128"/>
              </a:rPr>
              <a:t>rt</a:t>
            </a:r>
            <a:r>
              <a:rPr lang="en-GB" altLang="ja-JP" sz="2400" dirty="0">
                <a:solidFill>
                  <a:srgbClr val="000000"/>
                </a:solidFill>
                <a:ea typeface="ＭＳ Ｐゴシック" pitchFamily="34" charset="-128"/>
              </a:rPr>
              <a:t>-PA</a:t>
            </a:r>
            <a:endParaRPr lang="en-GB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8939" y="1315389"/>
            <a:ext cx="1304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400" dirty="0" smtClean="0">
                <a:solidFill>
                  <a:srgbClr val="000000"/>
                </a:solidFill>
                <a:ea typeface="ＭＳ Ｐゴシック" pitchFamily="34" charset="-128"/>
              </a:rPr>
              <a:t>Control</a:t>
            </a:r>
            <a:endParaRPr lang="en-GB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4114815"/>
            <a:ext cx="8424936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4013" indent="-354013" algn="ctr"/>
            <a:r>
              <a:rPr lang="en-GB" sz="3200" dirty="0" smtClean="0"/>
              <a:t>No effect on death</a:t>
            </a:r>
          </a:p>
          <a:p>
            <a:pPr marL="354013" indent="-354013" algn="ctr"/>
            <a:r>
              <a:rPr lang="en-GB" sz="3200" dirty="0" smtClean="0"/>
              <a:t>Favourable shift in OHS,</a:t>
            </a:r>
          </a:p>
          <a:p>
            <a:pPr marL="354013" indent="-354013" algn="ctr"/>
            <a:r>
              <a:rPr lang="en-GB" sz="3200" dirty="0" smtClean="0"/>
              <a:t>Adjusted </a:t>
            </a:r>
            <a:r>
              <a:rPr lang="en-GB" sz="3200" dirty="0"/>
              <a:t>common odds ratio </a:t>
            </a:r>
            <a:endParaRPr lang="en-GB" sz="3200" dirty="0" smtClean="0"/>
          </a:p>
          <a:p>
            <a:pPr marL="354013" indent="-354013" algn="ctr"/>
            <a:r>
              <a:rPr lang="en-GB" sz="3200" dirty="0" smtClean="0"/>
              <a:t>1</a:t>
            </a:r>
            <a:r>
              <a:rPr lang="en-GB" altLang="ja-JP" sz="3200" dirty="0" smtClean="0"/>
              <a:t>·30 (</a:t>
            </a:r>
            <a:r>
              <a:rPr lang="en-GB" altLang="ja-JP" sz="3200" dirty="0"/>
              <a:t>95% CI 1·10- </a:t>
            </a:r>
            <a:r>
              <a:rPr lang="en-GB" altLang="ja-JP" sz="3200" dirty="0" smtClean="0"/>
              <a:t>1·55), p=0·002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8193</TotalTime>
  <Words>675</Words>
  <Application>Microsoft Office PowerPoint</Application>
  <PresentationFormat>On-screen Show (4:3)</PresentationFormat>
  <Paragraphs>143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The third international stroke trial (IST-3) effect of thrombolysis on outcomes at 18 months in 2348 patients in long-term follow-up cohort</vt:lpstr>
      <vt:lpstr>Slide 2</vt:lpstr>
      <vt:lpstr>Background</vt:lpstr>
      <vt:lpstr>IST-3 </vt:lpstr>
      <vt:lpstr>Aims and method</vt:lpstr>
      <vt:lpstr>   EQ5D – 3L            EQ VAS</vt:lpstr>
      <vt:lpstr>18-month follow-up cohort</vt:lpstr>
      <vt:lpstr>Independent  (OHS 0-2) at 18 months</vt:lpstr>
      <vt:lpstr>Slide 9</vt:lpstr>
      <vt:lpstr>EQ5 domains,1 EQ utility index,2 VAS</vt:lpstr>
      <vt:lpstr>Living at home at 18 months</vt:lpstr>
      <vt:lpstr>At 18 months, i.v. rt-PA &lt; 6hrs: </vt:lpstr>
      <vt:lpstr>Slide 13</vt:lpstr>
      <vt:lpstr>Slide 14</vt:lpstr>
      <vt:lpstr>Spares</vt:lpstr>
      <vt:lpstr>Slide 16</vt:lpstr>
      <vt:lpstr>EUROQol 5 domains</vt:lpstr>
      <vt:lpstr>Living circumstances at 18 months</vt:lpstr>
    </vt:vector>
  </TitlesOfParts>
  <Company>Dept of Clinical Neurosciences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 prevention, how well are we doing? Professor Charles Warlow University of Edinburgh Scotland South Africa 2001</dc:title>
  <dc:creator>judi clarke</dc:creator>
  <cp:lastModifiedBy>pags</cp:lastModifiedBy>
  <cp:revision>1017</cp:revision>
  <dcterms:created xsi:type="dcterms:W3CDTF">2000-12-27T15:24:01Z</dcterms:created>
  <dcterms:modified xsi:type="dcterms:W3CDTF">2013-05-28T17:28:35Z</dcterms:modified>
</cp:coreProperties>
</file>